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53"/>
  </p:notesMasterIdLst>
  <p:handoutMasterIdLst>
    <p:handoutMasterId r:id="rId54"/>
  </p:handoutMasterIdLst>
  <p:sldIdLst>
    <p:sldId id="510" r:id="rId10"/>
    <p:sldId id="508" r:id="rId11"/>
    <p:sldId id="512" r:id="rId12"/>
    <p:sldId id="513" r:id="rId13"/>
    <p:sldId id="514" r:id="rId14"/>
    <p:sldId id="511" r:id="rId15"/>
    <p:sldId id="515" r:id="rId16"/>
    <p:sldId id="516" r:id="rId17"/>
    <p:sldId id="518" r:id="rId18"/>
    <p:sldId id="519" r:id="rId19"/>
    <p:sldId id="517" r:id="rId20"/>
    <p:sldId id="521" r:id="rId21"/>
    <p:sldId id="570" r:id="rId22"/>
    <p:sldId id="571" r:id="rId23"/>
    <p:sldId id="520" r:id="rId24"/>
    <p:sldId id="546" r:id="rId25"/>
    <p:sldId id="572" r:id="rId26"/>
    <p:sldId id="573" r:id="rId27"/>
    <p:sldId id="574" r:id="rId28"/>
    <p:sldId id="575" r:id="rId29"/>
    <p:sldId id="522" r:id="rId30"/>
    <p:sldId id="524" r:id="rId31"/>
    <p:sldId id="523" r:id="rId32"/>
    <p:sldId id="526" r:id="rId33"/>
    <p:sldId id="527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5" r:id="rId42"/>
    <p:sldId id="536" r:id="rId43"/>
    <p:sldId id="537" r:id="rId44"/>
    <p:sldId id="539" r:id="rId45"/>
    <p:sldId id="538" r:id="rId46"/>
    <p:sldId id="540" r:id="rId47"/>
    <p:sldId id="541" r:id="rId48"/>
    <p:sldId id="542" r:id="rId49"/>
    <p:sldId id="543" r:id="rId50"/>
    <p:sldId id="544" r:id="rId51"/>
    <p:sldId id="545" r:id="rId52"/>
  </p:sldIdLst>
  <p:sldSz cx="12192000" cy="6858000"/>
  <p:notesSz cx="6858000" cy="9144000"/>
  <p:defaultTextStyle>
    <a:defPPr>
      <a:defRPr lang="zh-CN"/>
    </a:defPPr>
    <a:lvl1pPr marL="0" lvl="0" indent="0" algn="l" rtl="0" eaLnBrk="1" fontAlgn="base" latinLnBrk="0" hangingPunct="1">
      <a:lnSpc>
        <a:spcPct val="100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anose="020B0604020202020204" pitchFamily="34" charset="0"/>
      <a:buNone/>
      <a:defRPr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lvl="1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lvl="2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lvl="3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lvl="4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lvl="5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lvl="6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lvl="7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lvl="8" indent="0" algn="l" rtl="0" eaLnBrk="0" fontAlgn="base" latinLnBrk="0" hangingPunct="0">
      <a:lnSpc>
        <a:spcPct val="100000"/>
      </a:lnSpc>
      <a:spcBef>
        <a:spcPct val="0"/>
      </a:spcBef>
      <a:spcAft>
        <a:spcPct val="0"/>
      </a:spcAft>
      <a:buSzPct val="100000"/>
      <a:buFont typeface="Times New Roman" panose="02020603050405020304" pitchFamily="18" charset="0"/>
      <a:buNone/>
      <a:defRPr sz="1800" u="none" kern="1200" baseline="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8084"/>
  </p:normalViewPr>
  <p:slideViewPr>
    <p:cSldViewPr snapToObjects="1">
      <p:cViewPr>
        <p:scale>
          <a:sx n="93" d="100"/>
          <a:sy n="93" d="100"/>
        </p:scale>
        <p:origin x="-840" y="-90"/>
      </p:cViewPr>
      <p:guideLst>
        <p:guide orient="horz" pos="2113"/>
        <p:guide pos="3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3314" name="页眉占位符 1331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>
              <a:buNone/>
            </a:pPr>
            <a:endParaRPr sz="1200">
              <a:latin typeface="Arial" panose="020B0604020202020204" pitchFamily="34" charset="0"/>
            </a:endParaRPr>
          </a:p>
        </p:txBody>
      </p:sp>
      <p:sp>
        <p:nvSpPr>
          <p:cNvPr id="13315" name="日期占位符 1331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r">
              <a:buNone/>
            </a:pPr>
            <a:endParaRPr sz="1200">
              <a:latin typeface="Arial" panose="020B0604020202020204" pitchFamily="34" charset="0"/>
            </a:endParaRPr>
          </a:p>
        </p:txBody>
      </p:sp>
      <p:sp>
        <p:nvSpPr>
          <p:cNvPr id="13316" name="页脚占位符 1331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marL="0" lvl="0" indent="0">
              <a:buNone/>
            </a:pPr>
            <a:endParaRPr sz="1200">
              <a:latin typeface="Arial" panose="020B0604020202020204" pitchFamily="34" charset="0"/>
            </a:endParaRPr>
          </a:p>
        </p:txBody>
      </p:sp>
      <p:sp>
        <p:nvSpPr>
          <p:cNvPr id="13317" name="灯片编号占位符 1331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marL="0" lvl="0" indent="0" algn="r">
              <a:buNone/>
            </a:pPr>
            <a:fld id="{9A0DB2DC-4C9A-4742-B13C-FB6460FD3503}" type="slidenum">
              <a:rPr lang="zh-CN" altLang="x-none" sz="1200">
                <a:latin typeface="Arial" panose="020B0604020202020204" pitchFamily="34" charset="0"/>
              </a:rPr>
            </a:fld>
            <a:endParaRPr lang="zh-CN" altLang="x-none" sz="120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2290" name="页眉占位符 1228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>
              <a:buNone/>
            </a:pPr>
            <a:endParaRPr sz="1200">
              <a:latin typeface="Arial" panose="020B0604020202020204" pitchFamily="34" charset="0"/>
            </a:endParaRPr>
          </a:p>
        </p:txBody>
      </p:sp>
      <p:sp>
        <p:nvSpPr>
          <p:cNvPr id="12291" name="日期占位符 1229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r">
              <a:buNone/>
            </a:pPr>
            <a:endParaRPr sz="1200">
              <a:latin typeface="Arial" panose="020B0604020202020204" pitchFamily="34" charset="0"/>
            </a:endParaRPr>
          </a:p>
        </p:txBody>
      </p:sp>
      <p:sp>
        <p:nvSpPr>
          <p:cNvPr id="12292" name="幻灯片图像占位符 12291"/>
          <p:cNvSpPr>
            <a:spLocks noGrp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ln w="12700">
            <a:noFill/>
          </a:ln>
        </p:spPr>
      </p:sp>
      <p:sp>
        <p:nvSpPr>
          <p:cNvPr id="12293" name="矩形 12292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12700">
            <a:noFill/>
          </a:ln>
        </p:spPr>
        <p:txBody>
          <a:bodyPr anchor="ctr"/>
          <a:p>
            <a:pPr marL="0" lvl="0" indent="0">
              <a:spcBef>
                <a:spcPct val="30000"/>
              </a:spcBef>
              <a:buNone/>
            </a:pPr>
            <a:r>
              <a:rPr lang="zh-CN" altLang="en-US" sz="1200">
                <a:latin typeface="Arial" panose="020B0604020202020204" pitchFamily="34" charset="0"/>
              </a:rPr>
              <a:t>单击此处编辑母版文本样式</a:t>
            </a:r>
            <a:endParaRPr lang="zh-CN" altLang="en-US" sz="1200">
              <a:latin typeface="Arial" panose="020B0604020202020204" pitchFamily="34" charset="0"/>
            </a:endParaRPr>
          </a:p>
          <a:p>
            <a:pPr marL="0" lvl="0" indent="0">
              <a:spcBef>
                <a:spcPct val="30000"/>
              </a:spcBef>
              <a:buNone/>
            </a:pPr>
            <a:r>
              <a:rPr lang="zh-CN" altLang="en-US" sz="1200">
                <a:latin typeface="Arial" panose="020B0604020202020204" pitchFamily="34" charset="0"/>
              </a:rPr>
              <a:t>第二级</a:t>
            </a:r>
            <a:endParaRPr lang="zh-CN" altLang="en-US" sz="1200">
              <a:latin typeface="Arial" panose="020B0604020202020204" pitchFamily="34" charset="0"/>
            </a:endParaRPr>
          </a:p>
          <a:p>
            <a:pPr marL="0" lvl="0" indent="0">
              <a:spcBef>
                <a:spcPct val="30000"/>
              </a:spcBef>
              <a:buNone/>
            </a:pPr>
            <a:r>
              <a:rPr lang="zh-CN" altLang="en-US" sz="1200">
                <a:latin typeface="Arial" panose="020B0604020202020204" pitchFamily="34" charset="0"/>
              </a:rPr>
              <a:t>第三级</a:t>
            </a:r>
            <a:endParaRPr lang="zh-CN" altLang="en-US" sz="1200">
              <a:latin typeface="Arial" panose="020B0604020202020204" pitchFamily="34" charset="0"/>
            </a:endParaRPr>
          </a:p>
          <a:p>
            <a:pPr marL="0" lvl="0" indent="0">
              <a:spcBef>
                <a:spcPct val="30000"/>
              </a:spcBef>
              <a:buNone/>
            </a:pPr>
            <a:r>
              <a:rPr lang="zh-CN" altLang="en-US" sz="1200">
                <a:latin typeface="Arial" panose="020B0604020202020204" pitchFamily="34" charset="0"/>
              </a:rPr>
              <a:t>第四级</a:t>
            </a:r>
            <a:endParaRPr lang="zh-CN" altLang="en-US" sz="1200">
              <a:latin typeface="Arial" panose="020B0604020202020204" pitchFamily="34" charset="0"/>
            </a:endParaRPr>
          </a:p>
          <a:p>
            <a:pPr marL="0" lvl="0" indent="0">
              <a:spcBef>
                <a:spcPct val="30000"/>
              </a:spcBef>
              <a:buNone/>
            </a:pPr>
            <a:r>
              <a:rPr lang="zh-CN" altLang="en-US" sz="1200">
                <a:latin typeface="Arial" panose="020B0604020202020204" pitchFamily="34" charset="0"/>
              </a:rPr>
              <a:t>第五级</a:t>
            </a:r>
            <a:endParaRPr lang="zh-CN" altLang="en-US" sz="1200">
              <a:latin typeface="Arial" panose="020B0604020202020204" pitchFamily="34" charset="0"/>
            </a:endParaRPr>
          </a:p>
        </p:txBody>
      </p:sp>
      <p:sp>
        <p:nvSpPr>
          <p:cNvPr id="12294" name="页脚占位符 1229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marL="0" lvl="0" indent="0">
              <a:buNone/>
            </a:pPr>
            <a:endParaRPr sz="1200">
              <a:latin typeface="Arial" panose="020B0604020202020204" pitchFamily="34" charset="0"/>
            </a:endParaRPr>
          </a:p>
        </p:txBody>
      </p:sp>
      <p:sp>
        <p:nvSpPr>
          <p:cNvPr id="12295" name="灯片编号占位符 1229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marL="0" lvl="0" indent="0" algn="r">
              <a:buNone/>
            </a:pPr>
            <a:fld id="{9A0DB2DC-4C9A-4742-B13C-FB6460FD3503}" type="slidenum">
              <a:rPr lang="zh-CN" altLang="x-none">
                <a:latin typeface="Arial" panose="020B0604020202020204" pitchFamily="34" charset="0"/>
              </a:rPr>
            </a:fld>
            <a:endParaRPr lang="zh-CN" altLang="x-none" sz="1200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rtl="0" eaLnBrk="0" fontAlgn="base" latinLnBrk="0" hangingPunct="0">
      <a:lnSpc>
        <a:spcPct val="100000"/>
      </a:lnSpc>
      <a:spcBef>
        <a:spcPct val="30000"/>
      </a:spcBef>
      <a:spcAft>
        <a:spcPct val="0"/>
      </a:spcAft>
      <a:buSzPct val="100000"/>
      <a:buFont typeface="Times New Roman" panose="02020603050405020304" pitchFamily="18" charset="0"/>
      <a:buNone/>
      <a:defRPr sz="120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buNone/>
            </a:p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3" Type="http://schemas.openxmlformats.org/officeDocument/2006/relationships/theme" Target="../theme/theme6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3" Type="http://schemas.openxmlformats.org/officeDocument/2006/relationships/theme" Target="../theme/theme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indent="0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>
              <a:buNone/>
            </a:pPr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indent="0" algn="ctr"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lvl="0">
              <a:buNone/>
            </a:pPr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indent="0" algn="r">
              <a:defRPr sz="1200">
                <a:solidFill>
                  <a:srgbClr val="898989"/>
                </a:solidFill>
                <a:latin typeface="Arial" panose="020B0604020202020204" pitchFamily="34" charset="0"/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x-none"/>
            </a:fld>
            <a:endParaRPr lang="zh-CN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sldNum="0" hdr="0" ftr="0" dt="0"/>
  <p:txStyles>
    <p:titleStyle>
      <a:lvl1pPr marL="0" lvl="0" indent="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–"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•"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4098" name="矩形 4097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燕尾形 4098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燕尾形 4099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1" name="椭圆 4100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2" name="任意多边形 4101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4103" name="矩形 4102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4104" name="图片 4103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5" name="图片 4104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122" name="矩形 5121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3" name="燕尾形 5122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4" name="燕尾形 5123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椭圆 5124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任意多边形 5125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5127" name="矩形 5126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5128" name="图片 5127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9" name="图片 5128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6146" name="矩形 6145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7" name="燕尾形 6146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8" name="燕尾形 6147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椭圆 6148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0" name="任意多边形 6149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151" name="矩形 6150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6152" name="图片 6151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53" name="图片 6152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7170" name="矩形 7169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1" name="燕尾形 7170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燕尾形 7171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椭圆 7172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4" name="任意多边形 7173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7175" name="矩形 7174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7176" name="图片 7175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7" name="图片 7176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194" name="矩形 8193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5" name="燕尾形 8194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6" name="燕尾形 8195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7" name="椭圆 8196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8" name="任意多边形 8197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8199" name="矩形 8198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8200" name="图片 8199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201" name="图片 8200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9218" name="矩形 9217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19" name="燕尾形 9218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0" name="燕尾形 9219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1" name="椭圆 9220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2" name="任意多边形 9221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9223" name="矩形 9222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9224" name="图片 9223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5" name="图片 9224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AFA">
                <a:alpha val="100000"/>
              </a:srgbClr>
            </a:gs>
            <a:gs pos="50000">
              <a:srgbClr val="FBFBFB">
                <a:alpha val="100000"/>
              </a:srgbClr>
            </a:gs>
            <a:gs pos="100000">
              <a:srgbClr val="FCFCFC">
                <a:alpha val="10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42" name="矩形 10241"/>
          <p:cNvSpPr/>
          <p:nvPr/>
        </p:nvSpPr>
        <p:spPr>
          <a:xfrm>
            <a:off x="0" y="854075"/>
            <a:ext cx="12193588" cy="11588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3" name="燕尾形 10242"/>
          <p:cNvSpPr/>
          <p:nvPr/>
        </p:nvSpPr>
        <p:spPr>
          <a:xfrm>
            <a:off x="117014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4" name="燕尾形 10243"/>
          <p:cNvSpPr/>
          <p:nvPr/>
        </p:nvSpPr>
        <p:spPr>
          <a:xfrm>
            <a:off x="11853863" y="908050"/>
            <a:ext cx="215900" cy="431800"/>
          </a:xfrm>
          <a:prstGeom prst="chevron">
            <a:avLst>
              <a:gd name="adj" fmla="val 50000"/>
            </a:avLst>
          </a:prstGeom>
          <a:solidFill>
            <a:srgbClr val="CD1F06"/>
          </a:solidFill>
          <a:ln w="3175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5" name="椭圆 10244"/>
          <p:cNvSpPr/>
          <p:nvPr/>
        </p:nvSpPr>
        <p:spPr>
          <a:xfrm>
            <a:off x="803275" y="866775"/>
            <a:ext cx="87313" cy="87313"/>
          </a:xfrm>
          <a:prstGeom prst="ellipse">
            <a:avLst/>
          </a:prstGeom>
          <a:solidFill>
            <a:srgbClr val="F6F6F6"/>
          </a:solidFill>
          <a:ln w="25400">
            <a:noFill/>
          </a:ln>
        </p:spPr>
        <p:txBody>
          <a:bodyPr anchor="ctr"/>
          <a:p>
            <a:pPr marL="0" lvl="0" indent="0"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6" name="任意多边形 10245"/>
          <p:cNvSpPr>
            <a:spLocks noChangeAspect="1"/>
          </p:cNvSpPr>
          <p:nvPr/>
        </p:nvSpPr>
        <p:spPr>
          <a:xfrm>
            <a:off x="565150" y="188913"/>
            <a:ext cx="563563" cy="719137"/>
          </a:xfrm>
          <a:custGeom>
            <a:avLst/>
            <a:gdLst/>
            <a:ahLst/>
            <a:cxnLst/>
            <a:pathLst>
              <a:path w="887" h="1132">
                <a:moveTo>
                  <a:pt x="443" y="0"/>
                </a:moveTo>
                <a:cubicBezTo>
                  <a:pt x="688" y="0"/>
                  <a:pt x="887" y="200"/>
                  <a:pt x="887" y="447"/>
                </a:cubicBezTo>
                <a:cubicBezTo>
                  <a:pt x="887" y="575"/>
                  <a:pt x="834" y="690"/>
                  <a:pt x="749" y="771"/>
                </a:cubicBezTo>
                <a:lnTo>
                  <a:pt x="443" y="1132"/>
                </a:lnTo>
                <a:lnTo>
                  <a:pt x="136" y="769"/>
                </a:lnTo>
                <a:cubicBezTo>
                  <a:pt x="114" y="749"/>
                  <a:pt x="94" y="725"/>
                  <a:pt x="77" y="700"/>
                </a:cubicBezTo>
                <a:lnTo>
                  <a:pt x="76" y="699"/>
                </a:lnTo>
                <a:lnTo>
                  <a:pt x="77" y="699"/>
                </a:lnTo>
                <a:cubicBezTo>
                  <a:pt x="28" y="628"/>
                  <a:pt x="0" y="541"/>
                  <a:pt x="0" y="447"/>
                </a:cubicBezTo>
                <a:cubicBezTo>
                  <a:pt x="0" y="200"/>
                  <a:pt x="198" y="0"/>
                  <a:pt x="443" y="0"/>
                </a:cubicBez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lnTo>
                  <a:pt x="443" y="0"/>
                </a:lnTo>
                <a:close/>
              </a:path>
            </a:pathLst>
          </a:custGeom>
          <a:solidFill>
            <a:srgbClr val="CD1F06"/>
          </a:solidFill>
          <a:ln w="317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47" name="矩形 10246"/>
          <p:cNvSpPr/>
          <p:nvPr/>
        </p:nvSpPr>
        <p:spPr>
          <a:xfrm>
            <a:off x="409575" y="279400"/>
            <a:ext cx="792163" cy="3698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marL="0" lvl="0" indent="0" algn="ctr">
              <a:buNone/>
            </a:pPr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</a:t>
            </a:r>
            <a:fld id="{9A0DB2DC-4C9A-4742-B13C-FB6460FD3503}" type="slidenum">
              <a:rPr lang="zh-CN" altLang="x-none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</a:fld>
            <a:r>
              <a:rPr lang="en-US" altLang="zh-CN" dirty="0">
                <a:solidFill>
                  <a:srgbClr val="3F3F3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sym typeface="Arial Unicode MS" panose="020B0604020202020204" pitchFamily="34" charset="-122"/>
              </a:rPr>
              <a:t> 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0248" name="图片 10247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9" name="图片 10248" descr="H:\乂学\模板\乂学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35638" y="6092825"/>
            <a:ext cx="431800" cy="4318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hf sldNum="0" hdr="0" ftr="0" dt="0"/>
  <p:txStyles>
    <p:titleStyle>
      <a:lvl1pPr marL="914400" lvl="0" indent="-914400" algn="ctr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4400" u="none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32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143000" lvl="2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4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600200" lvl="3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057400" lvl="4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lvl="5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971800" lvl="6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429000" lvl="7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886200" lvl="8" indent="-228600" algn="l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SzPct val="100000"/>
        <a:buFont typeface="Times New Roman" panose="02020603050405020304" pitchFamily="18" charset="0"/>
        <a:buNone/>
        <a:defRPr sz="20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bodyStyle>
    <p:otherStyle>
      <a:lvl1pPr marL="0" lvl="0" indent="0" algn="l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914400" lvl="2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371600" lvl="3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1828800" lvl="4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286000" lvl="5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6pPr>
      <a:lvl7pPr marL="2743200" lvl="6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7pPr>
      <a:lvl8pPr marL="3200400" lvl="7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8pPr>
      <a:lvl9pPr marL="3657600" lvl="8" indent="0" algn="l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SzPct val="100000"/>
        <a:buFont typeface="Times New Roman" panose="02020603050405020304" pitchFamily="18" charset="0"/>
        <a:buNone/>
        <a:defRPr sz="1800" u="none" kern="1200" baseline="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3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7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emf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1.jpeg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2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2" name="图片 1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76655" y="2275205"/>
            <a:ext cx="9856470" cy="230759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学校运营及支持服务</a:t>
            </a:r>
            <a:endParaRPr lang="ko-KR" altLang="en-US" sz="4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</a:t>
            </a: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孙经销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3、市场工作全解析---宋峰3333-01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845" y="0"/>
            <a:ext cx="10058400" cy="56578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6440" y="1390015"/>
            <a:ext cx="4558665" cy="6032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学校口碑</a:t>
            </a:r>
            <a:endParaRPr lang="zh-CN" altLang="en-US" sz="2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22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120" y="85598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34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00" y="855980"/>
            <a:ext cx="10058400" cy="5657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微信图片_201808021949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135" y="1005205"/>
            <a:ext cx="8599805" cy="57302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微信图片_201808021925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95" y="1098550"/>
            <a:ext cx="8246110" cy="54965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1949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415" y="1052830"/>
            <a:ext cx="8241030" cy="54908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微信图片_201808021925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910" y="1082675"/>
            <a:ext cx="8187055" cy="545655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192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210" y="1068070"/>
            <a:ext cx="8412480" cy="56070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微信图片_201808021949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5" y="1137920"/>
            <a:ext cx="8168640" cy="544385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2232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5" y="1141095"/>
            <a:ext cx="8162925" cy="54406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860" y="284607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250690" y="2162175"/>
            <a:ext cx="4559300" cy="22777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 校区业务结构</a:t>
            </a:r>
            <a:endParaRPr lang="ko-KR" altLang="en-US" sz="40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  新校市场工作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 好校长=好学校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2232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5" y="1137920"/>
            <a:ext cx="8169275" cy="544449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图片 256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10" y="855980"/>
            <a:ext cx="2934970" cy="5233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3" name="图片 256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95" y="855980"/>
            <a:ext cx="2935605" cy="5234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85" y="456755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078605" y="2290445"/>
            <a:ext cx="4559300" cy="22777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 校区业务结构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  新校市场工作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 好校长=好学校</a:t>
            </a:r>
            <a:endParaRPr lang="ko-KR" altLang="en-US" sz="40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35" y="168338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67" name="矩形 18466"/>
          <p:cNvSpPr/>
          <p:nvPr/>
        </p:nvSpPr>
        <p:spPr>
          <a:xfrm>
            <a:off x="3963035" y="1120140"/>
            <a:ext cx="47625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校长应具备的能力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34" name="直接连接符 18433"/>
          <p:cNvSpPr/>
          <p:nvPr/>
        </p:nvSpPr>
        <p:spPr>
          <a:xfrm flipV="1">
            <a:off x="3559810" y="2732405"/>
            <a:ext cx="6986905" cy="457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8435" name="直接连接符 18434"/>
          <p:cNvSpPr/>
          <p:nvPr/>
        </p:nvSpPr>
        <p:spPr>
          <a:xfrm flipV="1">
            <a:off x="3248660" y="3627755"/>
            <a:ext cx="7298055" cy="457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8436" name="直接连接符 18435"/>
          <p:cNvSpPr/>
          <p:nvPr/>
        </p:nvSpPr>
        <p:spPr>
          <a:xfrm flipV="1">
            <a:off x="2847340" y="4777105"/>
            <a:ext cx="7643495" cy="45720"/>
          </a:xfrm>
          <a:prstGeom prst="line">
            <a:avLst/>
          </a:prstGeom>
          <a:ln w="12700" cap="flat" cmpd="sng">
            <a:solidFill>
              <a:srgbClr val="00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8437" name="矩形 18436"/>
          <p:cNvSpPr/>
          <p:nvPr/>
        </p:nvSpPr>
        <p:spPr>
          <a:xfrm>
            <a:off x="4960620" y="2811780"/>
            <a:ext cx="5201920" cy="932179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766452">
                  <a:alpha val="0"/>
                </a:srgbClr>
              </a:gs>
            </a:gsLst>
            <a:lin scaled="1"/>
          </a:gradFill>
          <a:ln w="0">
            <a:noFill/>
          </a:ln>
        </p:spPr>
        <p:txBody>
          <a:bodyPr vert="horz" wrap="none" lIns="91440" tIns="45720" rIns="91440" bIns="45720" numCol="1" anchor="ctr">
            <a:noAutofit/>
          </a:bodyPr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 smtClean="0">
              <a:solidFill>
                <a:srgbClr val="17347D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8438" name="矩形 18437"/>
          <p:cNvSpPr/>
          <p:nvPr/>
        </p:nvSpPr>
        <p:spPr>
          <a:xfrm>
            <a:off x="5206365" y="3676650"/>
            <a:ext cx="5492750" cy="11430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69684A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p>
            <a:pPr>
              <a:buNone/>
            </a:pPr>
            <a:endParaRPr b="1">
              <a:solidFill>
                <a:srgbClr val="17347D"/>
              </a:solidFill>
            </a:endParaRPr>
          </a:p>
        </p:txBody>
      </p:sp>
      <p:sp>
        <p:nvSpPr>
          <p:cNvPr id="18439" name="矩形 18438"/>
          <p:cNvSpPr/>
          <p:nvPr/>
        </p:nvSpPr>
        <p:spPr>
          <a:xfrm>
            <a:off x="5749290" y="4786630"/>
            <a:ext cx="4890770" cy="1214120"/>
          </a:xfrm>
          <a:prstGeom prst="rect">
            <a:avLst/>
          </a:prstGeom>
          <a:gradFill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rgbClr val="58612A">
                  <a:alpha val="0"/>
                </a:srgbClr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/>
          <a:p>
            <a:pPr>
              <a:buNone/>
            </a:pPr>
            <a:endParaRPr b="1">
              <a:solidFill>
                <a:srgbClr val="17347D"/>
              </a:solidFill>
            </a:endParaRPr>
          </a:p>
        </p:txBody>
      </p:sp>
      <p:sp>
        <p:nvSpPr>
          <p:cNvPr id="18440" name="直接连接符 18439"/>
          <p:cNvSpPr/>
          <p:nvPr/>
        </p:nvSpPr>
        <p:spPr>
          <a:xfrm flipV="1">
            <a:off x="2448560" y="5969000"/>
            <a:ext cx="8077200" cy="46355"/>
          </a:xfrm>
          <a:prstGeom prst="line">
            <a:avLst/>
          </a:prstGeom>
          <a:ln w="12700" cap="flat" cmpd="sng">
            <a:solidFill>
              <a:srgbClr val="00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8441" name="文本框 18440"/>
          <p:cNvSpPr txBox="1"/>
          <p:nvPr/>
        </p:nvSpPr>
        <p:spPr>
          <a:xfrm>
            <a:off x="7077710" y="4909185"/>
            <a:ext cx="3881120" cy="1264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三项修炼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项基础宣传的监控能力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spcBef>
                <a:spcPct val="2000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、市场活动的组织策划能力 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spcBef>
                <a:spcPct val="2000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、外部关系的开拓维护能力 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eaLnBrk="0" hangingPunct="0">
              <a:spcBef>
                <a:spcPct val="20000"/>
              </a:spcBef>
              <a:buNone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8442" name="组合 18441"/>
          <p:cNvGrpSpPr/>
          <p:nvPr/>
        </p:nvGrpSpPr>
        <p:grpSpPr>
          <a:xfrm>
            <a:off x="2666365" y="4526280"/>
            <a:ext cx="3889375" cy="1508125"/>
            <a:chOff x="1374775" y="4741545"/>
            <a:chExt cx="3889375" cy="1508125"/>
          </a:xfrm>
        </p:grpSpPr>
        <p:sp>
          <p:nvSpPr>
            <p:cNvPr id="18443" name="任意多边形 18442"/>
            <p:cNvSpPr/>
            <p:nvPr/>
          </p:nvSpPr>
          <p:spPr>
            <a:xfrm>
              <a:off x="1762125" y="4741545"/>
              <a:ext cx="2994025" cy="541020"/>
            </a:xfrm>
            <a:custGeom>
              <a:avLst/>
              <a:gdLst/>
              <a:ahLst/>
              <a:cxnLst/>
              <a:pathLst>
                <a:path w="4714" h="852">
                  <a:moveTo>
                    <a:pt x="0" y="841"/>
                  </a:moveTo>
                  <a:lnTo>
                    <a:pt x="4227" y="852"/>
                  </a:lnTo>
                  <a:lnTo>
                    <a:pt x="4714" y="0"/>
                  </a:lnTo>
                  <a:lnTo>
                    <a:pt x="1473" y="78"/>
                  </a:lnTo>
                  <a:lnTo>
                    <a:pt x="0" y="841"/>
                  </a:lnTo>
                </a:path>
              </a:pathLst>
            </a:custGeom>
            <a:gradFill rotWithShape="1">
              <a:gsLst>
                <a:gs pos="0">
                  <a:srgbClr val="558000"/>
                </a:gs>
                <a:gs pos="50000">
                  <a:srgbClr val="385500"/>
                </a:gs>
                <a:gs pos="100000">
                  <a:srgbClr val="558000"/>
                </a:gs>
              </a:gsLst>
              <a:lin ang="54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4" name="任意多边形 18443"/>
            <p:cNvSpPr/>
            <p:nvPr/>
          </p:nvSpPr>
          <p:spPr>
            <a:xfrm>
              <a:off x="1374775" y="5278120"/>
              <a:ext cx="3468370" cy="966470"/>
            </a:xfrm>
            <a:custGeom>
              <a:avLst/>
              <a:gdLst/>
              <a:ahLst/>
              <a:cxnLst/>
              <a:pathLst>
                <a:path w="5462" h="1522">
                  <a:moveTo>
                    <a:pt x="0" y="1522"/>
                  </a:moveTo>
                  <a:lnTo>
                    <a:pt x="5462" y="1519"/>
                  </a:lnTo>
                  <a:lnTo>
                    <a:pt x="4834" y="2"/>
                  </a:lnTo>
                  <a:lnTo>
                    <a:pt x="615" y="0"/>
                  </a:lnTo>
                  <a:lnTo>
                    <a:pt x="0" y="1522"/>
                  </a:lnTo>
                </a:path>
              </a:pathLst>
            </a:custGeom>
            <a:gradFill rotWithShape="1">
              <a:gsLst>
                <a:gs pos="0">
                  <a:srgbClr val="669900"/>
                </a:gs>
                <a:gs pos="100000">
                  <a:srgbClr val="2F4700"/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5" name="任意多边形 18444"/>
            <p:cNvSpPr/>
            <p:nvPr/>
          </p:nvSpPr>
          <p:spPr>
            <a:xfrm>
              <a:off x="4435475" y="4751070"/>
              <a:ext cx="828675" cy="1498600"/>
            </a:xfrm>
            <a:custGeom>
              <a:avLst/>
              <a:gdLst/>
              <a:ahLst/>
              <a:cxnLst/>
              <a:pathLst>
                <a:path w="1305" h="2360">
                  <a:moveTo>
                    <a:pt x="644" y="2360"/>
                  </a:moveTo>
                  <a:lnTo>
                    <a:pt x="1305" y="1344"/>
                  </a:lnTo>
                  <a:lnTo>
                    <a:pt x="481" y="0"/>
                  </a:lnTo>
                  <a:lnTo>
                    <a:pt x="0" y="852"/>
                  </a:lnTo>
                  <a:lnTo>
                    <a:pt x="644" y="2360"/>
                  </a:lnTo>
                </a:path>
              </a:pathLst>
            </a:custGeom>
            <a:solidFill>
              <a:srgbClr val="99CC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46" name="组合 18445"/>
          <p:cNvGrpSpPr/>
          <p:nvPr/>
        </p:nvGrpSpPr>
        <p:grpSpPr>
          <a:xfrm>
            <a:off x="3080385" y="3605530"/>
            <a:ext cx="2873375" cy="1343025"/>
            <a:chOff x="1788795" y="3820795"/>
            <a:chExt cx="2873375" cy="1343025"/>
          </a:xfrm>
        </p:grpSpPr>
        <p:sp>
          <p:nvSpPr>
            <p:cNvPr id="18447" name="任意多边形 18446"/>
            <p:cNvSpPr/>
            <p:nvPr/>
          </p:nvSpPr>
          <p:spPr>
            <a:xfrm>
              <a:off x="3961765" y="3820795"/>
              <a:ext cx="699770" cy="1343025"/>
            </a:xfrm>
            <a:custGeom>
              <a:avLst/>
              <a:gdLst/>
              <a:ahLst/>
              <a:cxnLst/>
              <a:pathLst>
                <a:path w="1102" h="2114">
                  <a:moveTo>
                    <a:pt x="0" y="580"/>
                  </a:moveTo>
                  <a:lnTo>
                    <a:pt x="629" y="2115"/>
                  </a:lnTo>
                  <a:lnTo>
                    <a:pt x="1102" y="1282"/>
                  </a:lnTo>
                  <a:lnTo>
                    <a:pt x="333" y="0"/>
                  </a:lnTo>
                  <a:lnTo>
                    <a:pt x="0" y="580"/>
                  </a:lnTo>
                </a:path>
              </a:pathLst>
            </a:custGeom>
            <a:solidFill>
              <a:srgbClr val="FEF800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8" name="任意多边形 18447"/>
            <p:cNvSpPr/>
            <p:nvPr/>
          </p:nvSpPr>
          <p:spPr>
            <a:xfrm>
              <a:off x="2163445" y="3820795"/>
              <a:ext cx="2009775" cy="361950"/>
            </a:xfrm>
            <a:custGeom>
              <a:avLst/>
              <a:gdLst/>
              <a:ahLst/>
              <a:cxnLst/>
              <a:pathLst>
                <a:path w="3165" h="571">
                  <a:moveTo>
                    <a:pt x="0" y="571"/>
                  </a:moveTo>
                  <a:lnTo>
                    <a:pt x="2842" y="571"/>
                  </a:lnTo>
                  <a:lnTo>
                    <a:pt x="3165" y="0"/>
                  </a:lnTo>
                  <a:lnTo>
                    <a:pt x="784" y="0"/>
                  </a:lnTo>
                  <a:lnTo>
                    <a:pt x="0" y="571"/>
                  </a:lnTo>
                </a:path>
              </a:pathLst>
            </a:custGeom>
            <a:gradFill rotWithShape="1">
              <a:gsLst>
                <a:gs pos="0">
                  <a:srgbClr val="9E9A00"/>
                </a:gs>
                <a:gs pos="50000">
                  <a:srgbClr val="696600"/>
                </a:gs>
                <a:gs pos="100000">
                  <a:srgbClr val="9E9A00"/>
                </a:gs>
              </a:gsLst>
              <a:lin ang="54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49" name="任意多边形 18448"/>
            <p:cNvSpPr/>
            <p:nvPr/>
          </p:nvSpPr>
          <p:spPr>
            <a:xfrm>
              <a:off x="1788795" y="4182745"/>
              <a:ext cx="2585720" cy="972820"/>
            </a:xfrm>
            <a:custGeom>
              <a:avLst/>
              <a:gdLst/>
              <a:ahLst/>
              <a:cxnLst/>
              <a:pathLst>
                <a:path w="4072" h="1532">
                  <a:moveTo>
                    <a:pt x="0" y="1532"/>
                  </a:moveTo>
                  <a:lnTo>
                    <a:pt x="4072" y="1532"/>
                  </a:lnTo>
                  <a:lnTo>
                    <a:pt x="3433" y="0"/>
                  </a:lnTo>
                  <a:lnTo>
                    <a:pt x="602" y="0"/>
                  </a:lnTo>
                  <a:lnTo>
                    <a:pt x="0" y="1532"/>
                  </a:lnTo>
                </a:path>
              </a:pathLst>
            </a:custGeom>
            <a:gradFill rotWithShape="1">
              <a:gsLst>
                <a:gs pos="0">
                  <a:srgbClr val="CCCC00"/>
                </a:gs>
                <a:gs pos="100000">
                  <a:srgbClr val="5E5E00"/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50" name="组合 18449"/>
          <p:cNvGrpSpPr/>
          <p:nvPr/>
        </p:nvGrpSpPr>
        <p:grpSpPr>
          <a:xfrm>
            <a:off x="3523615" y="2837180"/>
            <a:ext cx="1874520" cy="988695"/>
            <a:chOff x="2232025" y="3052445"/>
            <a:chExt cx="1874520" cy="988695"/>
          </a:xfrm>
        </p:grpSpPr>
        <p:sp>
          <p:nvSpPr>
            <p:cNvPr id="18451" name="任意多边形 18450"/>
            <p:cNvSpPr/>
            <p:nvPr/>
          </p:nvSpPr>
          <p:spPr>
            <a:xfrm>
              <a:off x="2625090" y="3058160"/>
              <a:ext cx="990600" cy="158750"/>
            </a:xfrm>
            <a:custGeom>
              <a:avLst/>
              <a:gdLst/>
              <a:ahLst/>
              <a:cxnLst/>
              <a:pathLst>
                <a:path w="1559" h="249">
                  <a:moveTo>
                    <a:pt x="0" y="241"/>
                  </a:moveTo>
                  <a:lnTo>
                    <a:pt x="1387" y="249"/>
                  </a:lnTo>
                  <a:lnTo>
                    <a:pt x="1559" y="0"/>
                  </a:lnTo>
                  <a:lnTo>
                    <a:pt x="382" y="0"/>
                  </a:lnTo>
                  <a:lnTo>
                    <a:pt x="0" y="241"/>
                  </a:lnTo>
                </a:path>
              </a:pathLst>
            </a:custGeom>
            <a:gradFill rotWithShape="1">
              <a:gsLst>
                <a:gs pos="0">
                  <a:srgbClr val="FF6535"/>
                </a:gs>
                <a:gs pos="50000">
                  <a:srgbClr val="A94323"/>
                </a:gs>
                <a:gs pos="100000">
                  <a:srgbClr val="FF6535"/>
                </a:gs>
              </a:gsLst>
              <a:lin ang="54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52" name="任意多边形 18451"/>
            <p:cNvSpPr/>
            <p:nvPr/>
          </p:nvSpPr>
          <p:spPr>
            <a:xfrm>
              <a:off x="2232025" y="3212465"/>
              <a:ext cx="1679575" cy="828675"/>
            </a:xfrm>
            <a:custGeom>
              <a:avLst/>
              <a:gdLst/>
              <a:ahLst/>
              <a:cxnLst/>
              <a:pathLst>
                <a:path w="2645" h="1304">
                  <a:moveTo>
                    <a:pt x="0" y="1304"/>
                  </a:moveTo>
                  <a:lnTo>
                    <a:pt x="2645" y="1304"/>
                  </a:lnTo>
                  <a:lnTo>
                    <a:pt x="2030" y="0"/>
                  </a:lnTo>
                  <a:lnTo>
                    <a:pt x="614" y="0"/>
                  </a:lnTo>
                  <a:lnTo>
                    <a:pt x="0" y="1304"/>
                  </a:lnTo>
                </a:path>
              </a:pathLst>
            </a:cu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53" name="任意多边形 18452"/>
            <p:cNvSpPr/>
            <p:nvPr/>
          </p:nvSpPr>
          <p:spPr>
            <a:xfrm>
              <a:off x="3512820" y="3052445"/>
              <a:ext cx="593725" cy="982345"/>
            </a:xfrm>
            <a:custGeom>
              <a:avLst/>
              <a:gdLst/>
              <a:ahLst/>
              <a:cxnLst/>
              <a:pathLst>
                <a:path w="935" h="1547">
                  <a:moveTo>
                    <a:pt x="615" y="1547"/>
                  </a:moveTo>
                  <a:lnTo>
                    <a:pt x="935" y="1070"/>
                  </a:lnTo>
                  <a:lnTo>
                    <a:pt x="166" y="0"/>
                  </a:lnTo>
                  <a:lnTo>
                    <a:pt x="0" y="232"/>
                  </a:lnTo>
                  <a:lnTo>
                    <a:pt x="615" y="1547"/>
                  </a:lnTo>
                </a:path>
              </a:pathLst>
            </a:custGeom>
            <a:solidFill>
              <a:srgbClr val="FFBA75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18454" name="组合 18453"/>
          <p:cNvGrpSpPr/>
          <p:nvPr/>
        </p:nvGrpSpPr>
        <p:grpSpPr>
          <a:xfrm>
            <a:off x="3963035" y="2056130"/>
            <a:ext cx="871855" cy="826770"/>
            <a:chOff x="2671445" y="2271395"/>
            <a:chExt cx="871855" cy="826770"/>
          </a:xfrm>
        </p:grpSpPr>
        <p:sp>
          <p:nvSpPr>
            <p:cNvPr id="18455" name="任意多边形 18454"/>
            <p:cNvSpPr/>
            <p:nvPr/>
          </p:nvSpPr>
          <p:spPr>
            <a:xfrm>
              <a:off x="2671445" y="2271395"/>
              <a:ext cx="798195" cy="826770"/>
            </a:xfrm>
            <a:custGeom>
              <a:avLst/>
              <a:gdLst/>
              <a:ahLst/>
              <a:cxnLst/>
              <a:pathLst>
                <a:path w="1257" h="1302">
                  <a:moveTo>
                    <a:pt x="0" y="1294"/>
                  </a:moveTo>
                  <a:lnTo>
                    <a:pt x="1257" y="1302"/>
                  </a:lnTo>
                  <a:lnTo>
                    <a:pt x="607" y="0"/>
                  </a:lnTo>
                  <a:lnTo>
                    <a:pt x="0" y="1294"/>
                  </a:lnTo>
                </a:path>
              </a:pathLst>
            </a:custGeom>
            <a:gradFill rotWithShape="1">
              <a:gsLst>
                <a:gs pos="0">
                  <a:srgbClr val="CC3300"/>
                </a:gs>
                <a:gs pos="100000">
                  <a:srgbClr val="5E1800"/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8456" name="任意多边形 18455"/>
            <p:cNvSpPr/>
            <p:nvPr/>
          </p:nvSpPr>
          <p:spPr>
            <a:xfrm>
              <a:off x="3050540" y="2271395"/>
              <a:ext cx="492125" cy="822325"/>
            </a:xfrm>
            <a:custGeom>
              <a:avLst/>
              <a:gdLst/>
              <a:ahLst/>
              <a:cxnLst/>
              <a:pathLst>
                <a:path w="775" h="1295">
                  <a:moveTo>
                    <a:pt x="632" y="1295"/>
                  </a:moveTo>
                  <a:lnTo>
                    <a:pt x="775" y="1079"/>
                  </a:lnTo>
                  <a:lnTo>
                    <a:pt x="0" y="0"/>
                  </a:lnTo>
                  <a:lnTo>
                    <a:pt x="632" y="1295"/>
                  </a:lnTo>
                </a:path>
              </a:pathLst>
            </a:custGeom>
            <a:solidFill>
              <a:srgbClr val="FF6535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18457" name="文本框 18456"/>
          <p:cNvSpPr txBox="1"/>
          <p:nvPr/>
        </p:nvSpPr>
        <p:spPr>
          <a:xfrm>
            <a:off x="6264910" y="3892550"/>
            <a:ext cx="5000625" cy="10560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850900" eaLnBrk="0" hangingPunct="0">
              <a:spcBef>
                <a:spcPct val="20000"/>
              </a:spcBef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四项任务是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850900" eaLnBrk="0" hangingPunct="0">
              <a:spcBef>
                <a:spcPct val="2000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、教学监督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850900" eaLnBrk="0" hangingPunct="0">
              <a:spcBef>
                <a:spcPct val="20000"/>
              </a:spcBef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、教师招培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850900" eaLnBrk="0" hangingPunct="0">
              <a:spcBef>
                <a:spcPct val="20000"/>
              </a:spcBef>
              <a:buNone/>
            </a:pP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58" name="文本框 18457"/>
          <p:cNvSpPr txBox="1"/>
          <p:nvPr/>
        </p:nvSpPr>
        <p:spPr>
          <a:xfrm>
            <a:off x="8309610" y="4105275"/>
            <a:ext cx="1418590" cy="5664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850900" eaLnBrk="0" fontAlgn="base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2、教师考核</a:t>
            </a:r>
            <a:endParaRPr lang="ko-KR" altLang="en-US" sz="1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850900" eaLnBrk="0" fontAlgn="base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59" name="文本框 18458"/>
          <p:cNvSpPr txBox="1"/>
          <p:nvPr/>
        </p:nvSpPr>
        <p:spPr>
          <a:xfrm>
            <a:off x="5956935" y="2891155"/>
            <a:ext cx="4291330" cy="301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850900" eaLnBrk="0" hangingPunct="0">
              <a:spcBef>
                <a:spcPct val="50000"/>
              </a:spcBef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西方模式：组织架构，绩效考核，激励和控制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60" name="文本框 18459"/>
          <p:cNvSpPr txBox="1"/>
          <p:nvPr/>
        </p:nvSpPr>
        <p:spPr>
          <a:xfrm>
            <a:off x="5952490" y="3176905"/>
            <a:ext cx="4436745" cy="301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850900" eaLnBrk="0" hangingPunct="0">
              <a:spcBef>
                <a:spcPct val="50000"/>
              </a:spcBef>
              <a:buNone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东方模式：恩威并施，领袖。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61" name="文本框 18460"/>
          <p:cNvSpPr txBox="1"/>
          <p:nvPr/>
        </p:nvSpPr>
        <p:spPr>
          <a:xfrm>
            <a:off x="3505835" y="3300730"/>
            <a:ext cx="1749425" cy="301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850900" eaLnBrk="0" hangingPunct="0">
              <a:spcBef>
                <a:spcPct val="50000"/>
              </a:spcBef>
              <a:buNone/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管理能力</a:t>
            </a: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62" name="文本框 18461"/>
          <p:cNvSpPr txBox="1"/>
          <p:nvPr/>
        </p:nvSpPr>
        <p:spPr>
          <a:xfrm>
            <a:off x="3158490" y="4324350"/>
            <a:ext cx="2436495" cy="301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850900" eaLnBrk="0" hangingPunct="0">
              <a:spcBef>
                <a:spcPct val="50000"/>
              </a:spcBef>
              <a:buNone/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教学能力</a:t>
            </a: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63" name="文本框 18462"/>
          <p:cNvSpPr txBox="1"/>
          <p:nvPr/>
        </p:nvSpPr>
        <p:spPr>
          <a:xfrm>
            <a:off x="3080385" y="5391150"/>
            <a:ext cx="2514600" cy="3016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 defTabSz="850900" eaLnBrk="0" hangingPunct="0">
              <a:spcBef>
                <a:spcPct val="50000"/>
              </a:spcBef>
              <a:buNone/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市场能力</a:t>
            </a:r>
            <a:endParaRPr lang="zh-CN" altLang="en-US" sz="14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464" name="直接连接符 18463"/>
          <p:cNvSpPr/>
          <p:nvPr/>
        </p:nvSpPr>
        <p:spPr>
          <a:xfrm flipV="1">
            <a:off x="2381885" y="2813050"/>
            <a:ext cx="1144905" cy="3046730"/>
          </a:xfrm>
          <a:prstGeom prst="line">
            <a:avLst/>
          </a:prstGeom>
          <a:ln w="12700" cap="flat" cmpd="sng">
            <a:solidFill>
              <a:srgbClr val="000000"/>
            </a:solidFill>
            <a:prstDash val="sysDot"/>
            <a:headEnd type="triangle" w="med" len="med"/>
            <a:tailEnd type="triangle" w="med" len="med"/>
          </a:ln>
        </p:spPr>
      </p:sp>
      <p:sp>
        <p:nvSpPr>
          <p:cNvPr id="18465" name="文本框 18464"/>
          <p:cNvSpPr txBox="1"/>
          <p:nvPr/>
        </p:nvSpPr>
        <p:spPr>
          <a:xfrm rot="17454529">
            <a:off x="2366010" y="3014980"/>
            <a:ext cx="1357630" cy="358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defTabSz="850900" eaLnBrk="0" hangingPunct="0">
              <a:spcBef>
                <a:spcPct val="50000"/>
              </a:spcBef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逐渐递升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180" y="137096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63" name="文本框 22562"/>
          <p:cNvSpPr txBox="1"/>
          <p:nvPr/>
        </p:nvSpPr>
        <p:spPr>
          <a:xfrm>
            <a:off x="3709670" y="863600"/>
            <a:ext cx="588962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latinLnBrk="1" hangingPunct="0">
              <a:spcBef>
                <a:spcPct val="50000"/>
              </a:spcBef>
              <a:buNone/>
            </a:pPr>
            <a:r>
              <a:rPr lang="zh-CN" altLang="en-US" sz="3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校长职责及主要工作</a:t>
            </a:r>
            <a:endParaRPr lang="zh-CN" altLang="en-US" sz="36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530" name="组合 22529"/>
          <p:cNvGrpSpPr/>
          <p:nvPr/>
        </p:nvGrpSpPr>
        <p:grpSpPr>
          <a:xfrm>
            <a:off x="2274570" y="4763770"/>
            <a:ext cx="8172450" cy="1259205"/>
            <a:chOff x="1987550" y="4763770"/>
            <a:chExt cx="8172450" cy="1259205"/>
          </a:xfrm>
        </p:grpSpPr>
        <p:sp>
          <p:nvSpPr>
            <p:cNvPr id="22531" name="矩形 22530"/>
            <p:cNvSpPr/>
            <p:nvPr/>
          </p:nvSpPr>
          <p:spPr>
            <a:xfrm>
              <a:off x="5268595" y="4763770"/>
              <a:ext cx="4890770" cy="1214120"/>
            </a:xfrm>
            <a:prstGeom prst="rect">
              <a:avLst/>
            </a:prstGeom>
            <a:gradFill rotWithShape="1">
              <a:gsLst>
                <a:gs pos="0">
                  <a:srgbClr val="BED25A"/>
                </a:gs>
                <a:gs pos="100000">
                  <a:srgbClr val="58612A">
                    <a:alpha val="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buNone/>
              </a:pPr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32" name="直接连接符 22531"/>
            <p:cNvSpPr/>
            <p:nvPr/>
          </p:nvSpPr>
          <p:spPr>
            <a:xfrm flipV="1">
              <a:off x="1987550" y="5976620"/>
              <a:ext cx="8077200" cy="4572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2533" name="文本框 22532"/>
            <p:cNvSpPr txBox="1"/>
            <p:nvPr/>
          </p:nvSpPr>
          <p:spPr>
            <a:xfrm>
              <a:off x="6275070" y="4836795"/>
              <a:ext cx="3881120" cy="10763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财务管理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市场管理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教学管理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团队管理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34" name="组合 22533"/>
          <p:cNvGrpSpPr/>
          <p:nvPr/>
        </p:nvGrpSpPr>
        <p:grpSpPr>
          <a:xfrm>
            <a:off x="2673350" y="3684270"/>
            <a:ext cx="8458200" cy="1294130"/>
            <a:chOff x="2386330" y="3684270"/>
            <a:chExt cx="8458200" cy="1294130"/>
          </a:xfrm>
        </p:grpSpPr>
        <p:sp>
          <p:nvSpPr>
            <p:cNvPr id="22535" name="直接连接符 22534"/>
            <p:cNvSpPr/>
            <p:nvPr/>
          </p:nvSpPr>
          <p:spPr>
            <a:xfrm flipV="1">
              <a:off x="2386330" y="4784090"/>
              <a:ext cx="7643495" cy="4572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2536" name="矩形 22535"/>
            <p:cNvSpPr/>
            <p:nvPr/>
          </p:nvSpPr>
          <p:spPr>
            <a:xfrm>
              <a:off x="4764405" y="3684270"/>
              <a:ext cx="5492750" cy="1143000"/>
            </a:xfrm>
            <a:prstGeom prst="rect">
              <a:avLst/>
            </a:prstGeom>
            <a:gradFill rotWithShape="1">
              <a:gsLst>
                <a:gs pos="0">
                  <a:srgbClr val="00B0F0"/>
                </a:gs>
                <a:gs pos="100000">
                  <a:srgbClr val="69684A">
                    <a:alpha val="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buNone/>
              </a:pPr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37" name="文本框 22536"/>
            <p:cNvSpPr txBox="1"/>
            <p:nvPr/>
          </p:nvSpPr>
          <p:spPr>
            <a:xfrm>
              <a:off x="5843905" y="3755390"/>
              <a:ext cx="5000625" cy="122237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defTabSz="850900" eaLnBrk="0" hangingPunct="0">
                <a:spcBef>
                  <a:spcPct val="20000"/>
                </a:spcBef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人员管理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850900" eaLnBrk="0" hangingPunct="0">
                <a:spcBef>
                  <a:spcPct val="20000"/>
                </a:spcBef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业务管理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850900" eaLnBrk="0" hangingPunct="0">
                <a:spcBef>
                  <a:spcPct val="20000"/>
                </a:spcBef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事务管理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850900" eaLnBrk="0" hangingPunct="0">
                <a:spcBef>
                  <a:spcPct val="20000"/>
                </a:spcBef>
                <a:buNone/>
              </a:pP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38" name="组合 22537"/>
          <p:cNvGrpSpPr/>
          <p:nvPr/>
        </p:nvGrpSpPr>
        <p:grpSpPr>
          <a:xfrm>
            <a:off x="3074670" y="2740025"/>
            <a:ext cx="7464425" cy="941070"/>
            <a:chOff x="2787650" y="2740025"/>
            <a:chExt cx="7464425" cy="941070"/>
          </a:xfrm>
        </p:grpSpPr>
        <p:sp>
          <p:nvSpPr>
            <p:cNvPr id="22539" name="直接连接符 22538"/>
            <p:cNvSpPr/>
            <p:nvPr/>
          </p:nvSpPr>
          <p:spPr>
            <a:xfrm flipV="1">
              <a:off x="2787650" y="3634740"/>
              <a:ext cx="7297420" cy="4572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2540" name="矩形 22539"/>
            <p:cNvSpPr/>
            <p:nvPr/>
          </p:nvSpPr>
          <p:spPr>
            <a:xfrm>
              <a:off x="4260850" y="2740025"/>
              <a:ext cx="5991225" cy="93980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766452">
                    <a:alpha val="0"/>
                  </a:srgbClr>
                </a:gs>
              </a:gsLst>
              <a:lin ang="0" scaled="1"/>
              <a:tileRect/>
            </a:gradFill>
            <a:ln w="9525">
              <a:noFill/>
            </a:ln>
          </p:spPr>
          <p:txBody>
            <a:bodyPr wrap="none" anchor="ctr"/>
            <a:p>
              <a:pPr>
                <a:buNone/>
              </a:pPr>
              <a:endParaRPr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41" name="文本框 22540"/>
            <p:cNvSpPr txBox="1"/>
            <p:nvPr/>
          </p:nvSpPr>
          <p:spPr>
            <a:xfrm>
              <a:off x="5411470" y="2812415"/>
              <a:ext cx="4290695" cy="70612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defTabSz="850900" eaLnBrk="0" hangingPunct="0">
                <a:spcBef>
                  <a:spcPct val="50000"/>
                </a:spcBef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市场业务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defTabSz="850900" eaLnBrk="0" hangingPunct="0">
                <a:spcBef>
                  <a:spcPct val="50000"/>
                </a:spcBef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教学业务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42" name="组合 22541"/>
          <p:cNvGrpSpPr/>
          <p:nvPr/>
        </p:nvGrpSpPr>
        <p:grpSpPr>
          <a:xfrm>
            <a:off x="2492375" y="4533900"/>
            <a:ext cx="3889375" cy="1508125"/>
            <a:chOff x="2205355" y="4533900"/>
            <a:chExt cx="3889375" cy="1508125"/>
          </a:xfrm>
        </p:grpSpPr>
        <p:grpSp>
          <p:nvGrpSpPr>
            <p:cNvPr id="22543" name="组合 22542"/>
            <p:cNvGrpSpPr/>
            <p:nvPr/>
          </p:nvGrpSpPr>
          <p:grpSpPr>
            <a:xfrm>
              <a:off x="2205355" y="4533900"/>
              <a:ext cx="3889375" cy="1508125"/>
              <a:chOff x="2205355" y="4533900"/>
              <a:chExt cx="3889375" cy="1508125"/>
            </a:xfrm>
          </p:grpSpPr>
          <p:sp>
            <p:nvSpPr>
              <p:cNvPr id="22544" name="任意多边形 22543"/>
              <p:cNvSpPr/>
              <p:nvPr/>
            </p:nvSpPr>
            <p:spPr>
              <a:xfrm>
                <a:off x="2592705" y="4533900"/>
                <a:ext cx="2994025" cy="541020"/>
              </a:xfrm>
              <a:custGeom>
                <a:avLst/>
                <a:gdLst/>
                <a:ahLst/>
                <a:cxnLst/>
                <a:pathLst>
                  <a:path w="4714" h="852">
                    <a:moveTo>
                      <a:pt x="0" y="841"/>
                    </a:moveTo>
                    <a:lnTo>
                      <a:pt x="4227" y="852"/>
                    </a:lnTo>
                    <a:lnTo>
                      <a:pt x="4714" y="0"/>
                    </a:lnTo>
                    <a:lnTo>
                      <a:pt x="1473" y="78"/>
                    </a:lnTo>
                    <a:lnTo>
                      <a:pt x="0" y="841"/>
                    </a:lnTo>
                  </a:path>
                </a:pathLst>
              </a:custGeom>
              <a:gradFill rotWithShape="1">
                <a:gsLst>
                  <a:gs pos="0">
                    <a:srgbClr val="558000"/>
                  </a:gs>
                  <a:gs pos="50000">
                    <a:srgbClr val="385500"/>
                  </a:gs>
                  <a:gs pos="100000">
                    <a:srgbClr val="558000"/>
                  </a:gs>
                </a:gsLst>
                <a:lin ang="5400000" scaled="1"/>
                <a:tileRect/>
              </a:gra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5" name="任意多边形 22544"/>
              <p:cNvSpPr/>
              <p:nvPr/>
            </p:nvSpPr>
            <p:spPr>
              <a:xfrm>
                <a:off x="2205355" y="5070475"/>
                <a:ext cx="3468370" cy="966470"/>
              </a:xfrm>
              <a:custGeom>
                <a:avLst/>
                <a:gdLst/>
                <a:ahLst/>
                <a:cxnLst/>
                <a:pathLst>
                  <a:path w="5462" h="1522">
                    <a:moveTo>
                      <a:pt x="0" y="1522"/>
                    </a:moveTo>
                    <a:lnTo>
                      <a:pt x="5462" y="1519"/>
                    </a:lnTo>
                    <a:lnTo>
                      <a:pt x="4834" y="2"/>
                    </a:lnTo>
                    <a:lnTo>
                      <a:pt x="615" y="0"/>
                    </a:lnTo>
                    <a:lnTo>
                      <a:pt x="0" y="1522"/>
                    </a:lnTo>
                  </a:path>
                </a:pathLst>
              </a:custGeom>
              <a:gradFill rotWithShape="1">
                <a:gsLst>
                  <a:gs pos="0">
                    <a:srgbClr val="669900"/>
                  </a:gs>
                  <a:gs pos="100000">
                    <a:srgbClr val="2F4700"/>
                  </a:gs>
                </a:gsLst>
                <a:lin ang="2700000" scaled="1"/>
                <a:tileRect/>
              </a:gra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46" name="任意多边形 22545"/>
              <p:cNvSpPr/>
              <p:nvPr/>
            </p:nvSpPr>
            <p:spPr>
              <a:xfrm>
                <a:off x="5266055" y="4543425"/>
                <a:ext cx="828675" cy="1498600"/>
              </a:xfrm>
              <a:custGeom>
                <a:avLst/>
                <a:gdLst/>
                <a:ahLst/>
                <a:cxnLst/>
                <a:pathLst>
                  <a:path w="1305" h="2360">
                    <a:moveTo>
                      <a:pt x="644" y="2360"/>
                    </a:moveTo>
                    <a:lnTo>
                      <a:pt x="1305" y="1344"/>
                    </a:lnTo>
                    <a:lnTo>
                      <a:pt x="481" y="0"/>
                    </a:lnTo>
                    <a:lnTo>
                      <a:pt x="0" y="852"/>
                    </a:lnTo>
                    <a:lnTo>
                      <a:pt x="644" y="2360"/>
                    </a:lnTo>
                  </a:path>
                </a:pathLst>
              </a:custGeom>
              <a:solidFill>
                <a:srgbClr val="99CC00"/>
              </a:soli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2547" name="文本框 22546"/>
            <p:cNvSpPr txBox="1"/>
            <p:nvPr/>
          </p:nvSpPr>
          <p:spPr>
            <a:xfrm>
              <a:off x="2682875" y="5398770"/>
              <a:ext cx="2512695" cy="301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defTabSz="850900" eaLnBrk="0" hangingPunct="0">
                <a:spcBef>
                  <a:spcPct val="50000"/>
                </a:spcBef>
                <a:buNone/>
              </a:pPr>
              <a:r>
                <a:rPr lang="zh-CN" altLang="en-US" sz="14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四项基本职责</a:t>
              </a:r>
              <a:endParaRPr lang="zh-CN" altLang="en-US" sz="1400" b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48" name="组合 22547"/>
          <p:cNvGrpSpPr/>
          <p:nvPr/>
        </p:nvGrpSpPr>
        <p:grpSpPr>
          <a:xfrm>
            <a:off x="2938145" y="3611245"/>
            <a:ext cx="2872105" cy="1343025"/>
            <a:chOff x="2651125" y="3611245"/>
            <a:chExt cx="2872105" cy="1343025"/>
          </a:xfrm>
        </p:grpSpPr>
        <p:grpSp>
          <p:nvGrpSpPr>
            <p:cNvPr id="22549" name="组合 22548"/>
            <p:cNvGrpSpPr/>
            <p:nvPr/>
          </p:nvGrpSpPr>
          <p:grpSpPr>
            <a:xfrm>
              <a:off x="2651125" y="3611245"/>
              <a:ext cx="2872105" cy="1343025"/>
              <a:chOff x="2651125" y="3611245"/>
              <a:chExt cx="2872105" cy="1343025"/>
            </a:xfrm>
          </p:grpSpPr>
          <p:sp>
            <p:nvSpPr>
              <p:cNvPr id="22550" name="任意多边形 22549"/>
              <p:cNvSpPr/>
              <p:nvPr/>
            </p:nvSpPr>
            <p:spPr>
              <a:xfrm>
                <a:off x="4822825" y="3611245"/>
                <a:ext cx="699770" cy="1343025"/>
              </a:xfrm>
              <a:custGeom>
                <a:avLst/>
                <a:gdLst/>
                <a:ahLst/>
                <a:cxnLst/>
                <a:pathLst>
                  <a:path w="1102" h="2114">
                    <a:moveTo>
                      <a:pt x="0" y="580"/>
                    </a:moveTo>
                    <a:lnTo>
                      <a:pt x="629" y="2114"/>
                    </a:lnTo>
                    <a:lnTo>
                      <a:pt x="1102" y="1283"/>
                    </a:lnTo>
                    <a:lnTo>
                      <a:pt x="333" y="0"/>
                    </a:lnTo>
                    <a:lnTo>
                      <a:pt x="0" y="580"/>
                    </a:lnTo>
                  </a:path>
                </a:pathLst>
              </a:custGeom>
              <a:solidFill>
                <a:srgbClr val="FEF800"/>
              </a:soli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51" name="任意多边形 22550"/>
              <p:cNvSpPr/>
              <p:nvPr/>
            </p:nvSpPr>
            <p:spPr>
              <a:xfrm>
                <a:off x="3025775" y="3611245"/>
                <a:ext cx="2007870" cy="361950"/>
              </a:xfrm>
              <a:custGeom>
                <a:avLst/>
                <a:gdLst/>
                <a:ahLst/>
                <a:cxnLst/>
                <a:pathLst>
                  <a:path w="3162" h="571">
                    <a:moveTo>
                      <a:pt x="0" y="571"/>
                    </a:moveTo>
                    <a:lnTo>
                      <a:pt x="2839" y="571"/>
                    </a:lnTo>
                    <a:lnTo>
                      <a:pt x="3162" y="0"/>
                    </a:lnTo>
                    <a:lnTo>
                      <a:pt x="783" y="0"/>
                    </a:lnTo>
                    <a:lnTo>
                      <a:pt x="0" y="571"/>
                    </a:lnTo>
                  </a:path>
                </a:pathLst>
              </a:custGeom>
              <a:gradFill rotWithShape="1">
                <a:gsLst>
                  <a:gs pos="0">
                    <a:srgbClr val="9E9A00"/>
                  </a:gs>
                  <a:gs pos="50000">
                    <a:srgbClr val="696600"/>
                  </a:gs>
                  <a:gs pos="100000">
                    <a:srgbClr val="9E9A00"/>
                  </a:gs>
                </a:gsLst>
                <a:lin ang="5400000" scaled="1"/>
                <a:tileRect/>
              </a:gra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52" name="任意多边形 22551"/>
              <p:cNvSpPr/>
              <p:nvPr/>
            </p:nvSpPr>
            <p:spPr>
              <a:xfrm>
                <a:off x="2651125" y="3973195"/>
                <a:ext cx="2584450" cy="972820"/>
              </a:xfrm>
              <a:custGeom>
                <a:avLst/>
                <a:gdLst/>
                <a:ahLst/>
                <a:cxnLst/>
                <a:pathLst>
                  <a:path w="4069" h="1532">
                    <a:moveTo>
                      <a:pt x="0" y="1532"/>
                    </a:moveTo>
                    <a:lnTo>
                      <a:pt x="4069" y="1532"/>
                    </a:lnTo>
                    <a:lnTo>
                      <a:pt x="3431" y="0"/>
                    </a:lnTo>
                    <a:lnTo>
                      <a:pt x="602" y="0"/>
                    </a:lnTo>
                    <a:lnTo>
                      <a:pt x="0" y="1532"/>
                    </a:lnTo>
                  </a:path>
                </a:pathLst>
              </a:custGeom>
              <a:gradFill rotWithShape="1">
                <a:gsLst>
                  <a:gs pos="0">
                    <a:srgbClr val="CCCC00"/>
                  </a:gs>
                  <a:gs pos="100000">
                    <a:srgbClr val="5E5E00"/>
                  </a:gs>
                </a:gsLst>
                <a:lin ang="2700000" scaled="1"/>
                <a:tileRect/>
              </a:gra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2553" name="文本框 22552"/>
            <p:cNvSpPr txBox="1"/>
            <p:nvPr/>
          </p:nvSpPr>
          <p:spPr>
            <a:xfrm>
              <a:off x="2747645" y="4326890"/>
              <a:ext cx="2436495" cy="301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defTabSz="850900" eaLnBrk="0" hangingPunct="0">
                <a:spcBef>
                  <a:spcPct val="50000"/>
                </a:spcBef>
                <a:buNone/>
              </a:pPr>
              <a:r>
                <a:rPr lang="zh-CN" altLang="en-US" sz="14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三种事务类别</a:t>
              </a:r>
              <a:endParaRPr lang="zh-CN" altLang="en-US" sz="1400" b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54" name="组合 22553"/>
          <p:cNvGrpSpPr/>
          <p:nvPr/>
        </p:nvGrpSpPr>
        <p:grpSpPr>
          <a:xfrm>
            <a:off x="3298825" y="2844800"/>
            <a:ext cx="1925320" cy="988695"/>
            <a:chOff x="3011805" y="2844800"/>
            <a:chExt cx="1925320" cy="988695"/>
          </a:xfrm>
        </p:grpSpPr>
        <p:grpSp>
          <p:nvGrpSpPr>
            <p:cNvPr id="22555" name="组合 22554"/>
            <p:cNvGrpSpPr/>
            <p:nvPr/>
          </p:nvGrpSpPr>
          <p:grpSpPr>
            <a:xfrm>
              <a:off x="3061970" y="2844800"/>
              <a:ext cx="1874520" cy="988695"/>
              <a:chOff x="3061970" y="2844800"/>
              <a:chExt cx="1874520" cy="988695"/>
            </a:xfrm>
          </p:grpSpPr>
          <p:sp>
            <p:nvSpPr>
              <p:cNvPr id="22556" name="任意多边形 22555"/>
              <p:cNvSpPr/>
              <p:nvPr/>
            </p:nvSpPr>
            <p:spPr>
              <a:xfrm>
                <a:off x="3455670" y="2850515"/>
                <a:ext cx="990600" cy="158750"/>
              </a:xfrm>
              <a:custGeom>
                <a:avLst/>
                <a:gdLst/>
                <a:ahLst/>
                <a:cxnLst/>
                <a:pathLst>
                  <a:path w="1559" h="249">
                    <a:moveTo>
                      <a:pt x="0" y="241"/>
                    </a:moveTo>
                    <a:lnTo>
                      <a:pt x="1387" y="249"/>
                    </a:lnTo>
                    <a:lnTo>
                      <a:pt x="1559" y="0"/>
                    </a:lnTo>
                    <a:lnTo>
                      <a:pt x="382" y="0"/>
                    </a:lnTo>
                    <a:lnTo>
                      <a:pt x="0" y="241"/>
                    </a:lnTo>
                  </a:path>
                </a:pathLst>
              </a:custGeom>
              <a:gradFill rotWithShape="1">
                <a:gsLst>
                  <a:gs pos="0">
                    <a:srgbClr val="FF6535"/>
                  </a:gs>
                  <a:gs pos="50000">
                    <a:srgbClr val="A94323"/>
                  </a:gs>
                  <a:gs pos="100000">
                    <a:srgbClr val="FF6535"/>
                  </a:gs>
                </a:gsLst>
                <a:lin ang="5400000" scaled="1"/>
                <a:tileRect/>
              </a:gra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57" name="任意多边形 22556"/>
              <p:cNvSpPr/>
              <p:nvPr/>
            </p:nvSpPr>
            <p:spPr>
              <a:xfrm>
                <a:off x="3061970" y="3004820"/>
                <a:ext cx="1679575" cy="828675"/>
              </a:xfrm>
              <a:custGeom>
                <a:avLst/>
                <a:gdLst/>
                <a:ahLst/>
                <a:cxnLst/>
                <a:pathLst>
                  <a:path w="2645" h="1304">
                    <a:moveTo>
                      <a:pt x="0" y="1304"/>
                    </a:moveTo>
                    <a:lnTo>
                      <a:pt x="2645" y="1304"/>
                    </a:lnTo>
                    <a:lnTo>
                      <a:pt x="2030" y="0"/>
                    </a:lnTo>
                    <a:lnTo>
                      <a:pt x="614" y="0"/>
                    </a:lnTo>
                    <a:lnTo>
                      <a:pt x="0" y="1304"/>
                    </a:lnTo>
                  </a:path>
                </a:pathLst>
              </a:custGeom>
              <a:gradFill rotWithShape="1">
                <a:gsLst>
                  <a:gs pos="0">
                    <a:srgbClr val="FF9933"/>
                  </a:gs>
                  <a:gs pos="100000">
                    <a:srgbClr val="764718"/>
                  </a:gs>
                </a:gsLst>
                <a:lin ang="2700000" scaled="1"/>
                <a:tileRect/>
              </a:gra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2558" name="任意多边形 22557"/>
              <p:cNvSpPr/>
              <p:nvPr/>
            </p:nvSpPr>
            <p:spPr>
              <a:xfrm>
                <a:off x="4343400" y="2844800"/>
                <a:ext cx="593725" cy="982345"/>
              </a:xfrm>
              <a:custGeom>
                <a:avLst/>
                <a:gdLst/>
                <a:ahLst/>
                <a:cxnLst/>
                <a:pathLst>
                  <a:path w="935" h="1547">
                    <a:moveTo>
                      <a:pt x="615" y="1547"/>
                    </a:moveTo>
                    <a:lnTo>
                      <a:pt x="935" y="1070"/>
                    </a:lnTo>
                    <a:lnTo>
                      <a:pt x="166" y="0"/>
                    </a:lnTo>
                    <a:lnTo>
                      <a:pt x="0" y="232"/>
                    </a:lnTo>
                    <a:lnTo>
                      <a:pt x="615" y="1547"/>
                    </a:lnTo>
                  </a:path>
                </a:pathLst>
              </a:custGeom>
              <a:solidFill>
                <a:srgbClr val="FFBA75"/>
              </a:solidFill>
              <a:ln w="12700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22559" name="文本框 22558"/>
            <p:cNvSpPr txBox="1"/>
            <p:nvPr/>
          </p:nvSpPr>
          <p:spPr>
            <a:xfrm>
              <a:off x="3011805" y="3304540"/>
              <a:ext cx="1752600" cy="30162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algn="ctr" defTabSz="850900" eaLnBrk="0" hangingPunct="0">
                <a:spcBef>
                  <a:spcPct val="50000"/>
                </a:spcBef>
                <a:buNone/>
              </a:pPr>
              <a:r>
                <a:rPr lang="zh-CN" altLang="en-US" sz="14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两大核心业务</a:t>
              </a:r>
              <a:endParaRPr lang="zh-CN" altLang="en-US" sz="1400" b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60" name="组合 22559"/>
          <p:cNvGrpSpPr/>
          <p:nvPr/>
        </p:nvGrpSpPr>
        <p:grpSpPr>
          <a:xfrm>
            <a:off x="2217420" y="2593658"/>
            <a:ext cx="1143000" cy="3302317"/>
            <a:chOff x="1930400" y="2593658"/>
            <a:chExt cx="1143000" cy="3302317"/>
          </a:xfrm>
        </p:grpSpPr>
        <p:sp>
          <p:nvSpPr>
            <p:cNvPr id="22561" name="直接连接符 22560"/>
            <p:cNvSpPr/>
            <p:nvPr/>
          </p:nvSpPr>
          <p:spPr>
            <a:xfrm flipV="1">
              <a:off x="1930400" y="2849245"/>
              <a:ext cx="1143000" cy="304673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headEnd type="triangle" w="med" len="med"/>
              <a:tailEnd type="triangle" w="med" len="med"/>
            </a:ln>
          </p:spPr>
        </p:sp>
        <p:sp>
          <p:nvSpPr>
            <p:cNvPr id="22562" name="文本框 22561"/>
            <p:cNvSpPr txBox="1"/>
            <p:nvPr/>
          </p:nvSpPr>
          <p:spPr>
            <a:xfrm rot="17454529">
              <a:off x="1979930" y="3089910"/>
              <a:ext cx="1358900" cy="366395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defTabSz="850900" eaLnBrk="0" hangingPunct="0">
                <a:spcBef>
                  <a:spcPct val="50000"/>
                </a:spcBef>
                <a:buNone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化繁为简</a:t>
              </a:r>
              <a:endPara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64" name="组合 22563"/>
          <p:cNvGrpSpPr/>
          <p:nvPr/>
        </p:nvGrpSpPr>
        <p:grpSpPr>
          <a:xfrm>
            <a:off x="3385820" y="2171700"/>
            <a:ext cx="6986905" cy="614045"/>
            <a:chOff x="3098800" y="2171700"/>
            <a:chExt cx="6986905" cy="614045"/>
          </a:xfrm>
        </p:grpSpPr>
        <p:sp>
          <p:nvSpPr>
            <p:cNvPr id="22565" name="直接连接符 22564"/>
            <p:cNvSpPr/>
            <p:nvPr/>
          </p:nvSpPr>
          <p:spPr>
            <a:xfrm flipV="1">
              <a:off x="3098800" y="2739390"/>
              <a:ext cx="6986905" cy="45720"/>
            </a:xfrm>
            <a:prstGeom prst="line">
              <a:avLst/>
            </a:prstGeom>
            <a:ln w="12700" cap="flat" cmpd="sng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</p:spPr>
        </p:sp>
        <p:sp>
          <p:nvSpPr>
            <p:cNvPr id="22566" name="矩形 22565"/>
            <p:cNvSpPr/>
            <p:nvPr/>
          </p:nvSpPr>
          <p:spPr>
            <a:xfrm>
              <a:off x="4806950" y="2171700"/>
              <a:ext cx="3992245" cy="4603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>
                <a:buNone/>
              </a:pPr>
              <a:r>
                <a:rPr lang="zh-CN" altLang="en-US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一个工作结果：</a:t>
              </a:r>
              <a:r>
                <a:rPr lang="zh-CN" altLang="en-US" sz="2400" b="1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开源</a:t>
              </a:r>
              <a:r>
                <a:rPr lang="zh-CN" altLang="en-US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节流，创造利润</a:t>
              </a:r>
              <a:endParaRPr lang="zh-CN" altLang="en-US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2567" name="组合 22566"/>
          <p:cNvGrpSpPr/>
          <p:nvPr/>
        </p:nvGrpSpPr>
        <p:grpSpPr>
          <a:xfrm>
            <a:off x="3827145" y="2028825"/>
            <a:ext cx="871855" cy="826770"/>
            <a:chOff x="3540125" y="2028825"/>
            <a:chExt cx="871855" cy="826770"/>
          </a:xfrm>
        </p:grpSpPr>
        <p:sp>
          <p:nvSpPr>
            <p:cNvPr id="22568" name="任意多边形 22567"/>
            <p:cNvSpPr/>
            <p:nvPr/>
          </p:nvSpPr>
          <p:spPr>
            <a:xfrm>
              <a:off x="3540125" y="2028825"/>
              <a:ext cx="798195" cy="826770"/>
            </a:xfrm>
            <a:custGeom>
              <a:avLst/>
              <a:gdLst>
                <a:gd name="txL" fmla="*/ 0 w 587"/>
                <a:gd name="txT" fmla="*/ 0 h 537"/>
                <a:gd name="txR" fmla="*/ 587 w 587"/>
                <a:gd name="txB" fmla="*/ 537 h 537"/>
              </a:gdLst>
              <a:ahLst/>
              <a:cxnLst>
                <a:cxn ang="0">
                  <a:pos x="0" y="3428"/>
                </a:cxn>
                <a:cxn ang="0">
                  <a:pos x="557" y="3449"/>
                </a:cxn>
                <a:cxn ang="0">
                  <a:pos x="269" y="0"/>
                </a:cxn>
                <a:cxn ang="0">
                  <a:pos x="0" y="3428"/>
                </a:cxn>
              </a:cxnLst>
              <a:rect l="txL" t="txT" r="txR" b="txB"/>
              <a:pathLst>
                <a:path w="587" h="537">
                  <a:moveTo>
                    <a:pt x="0" y="533"/>
                  </a:moveTo>
                  <a:lnTo>
                    <a:pt x="586" y="536"/>
                  </a:lnTo>
                  <a:lnTo>
                    <a:pt x="283" y="0"/>
                  </a:lnTo>
                  <a:lnTo>
                    <a:pt x="0" y="533"/>
                  </a:lnTo>
                </a:path>
              </a:pathLst>
            </a:custGeom>
            <a:gradFill rotWithShape="1">
              <a:gsLst>
                <a:gs pos="0">
                  <a:srgbClr val="CC3300"/>
                </a:gs>
                <a:gs pos="100000">
                  <a:srgbClr val="5E1800"/>
                </a:gs>
              </a:gsLst>
              <a:lin ang="2700000" scaled="1"/>
              <a:tileRect/>
            </a:gradFill>
            <a:ln w="12700">
              <a:noFill/>
            </a:ln>
          </p:spPr>
          <p:txBody>
            <a:bodyPr/>
            <a:p>
              <a:pPr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buNone/>
              </a:pPr>
              <a:endPara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buNone/>
              </a:pPr>
              <a:r>
                <a:rPr lang="en-US" altLang="zh-CN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 </a:t>
              </a:r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利润</a:t>
              </a:r>
              <a:endPara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69" name="任意多边形 22568"/>
            <p:cNvSpPr/>
            <p:nvPr/>
          </p:nvSpPr>
          <p:spPr>
            <a:xfrm>
              <a:off x="3919220" y="2028825"/>
              <a:ext cx="492125" cy="822325"/>
            </a:xfrm>
            <a:custGeom>
              <a:avLst/>
              <a:gdLst/>
              <a:ahLst/>
              <a:cxnLst/>
              <a:pathLst>
                <a:path w="775" h="1294">
                  <a:moveTo>
                    <a:pt x="632" y="1294"/>
                  </a:moveTo>
                  <a:lnTo>
                    <a:pt x="775" y="1079"/>
                  </a:lnTo>
                  <a:lnTo>
                    <a:pt x="0" y="0"/>
                  </a:lnTo>
                  <a:lnTo>
                    <a:pt x="632" y="1294"/>
                  </a:lnTo>
                </a:path>
              </a:pathLst>
            </a:custGeom>
            <a:solidFill>
              <a:srgbClr val="FF6535"/>
            </a:solidFill>
            <a:ln w="12700">
              <a:noFill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805" y="193611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标题 20481"/>
          <p:cNvSpPr>
            <a:spLocks noGrp="1"/>
          </p:cNvSpPr>
          <p:nvPr/>
        </p:nvSpPr>
        <p:spPr>
          <a:xfrm>
            <a:off x="3982085" y="1288415"/>
            <a:ext cx="5408295" cy="6483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noAutofit/>
          </a:bodyPr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学校前期的重点工作</a:t>
            </a:r>
            <a:endParaRPr lang="ko-KR" altLang="en-US" sz="3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483" name="图片 20482"/>
          <p:cNvPicPr/>
          <p:nvPr/>
        </p:nvPicPr>
        <p:blipFill>
          <a:blip r:embed="rId4"/>
          <a:stretch>
            <a:fillRect/>
          </a:stretch>
        </p:blipFill>
        <p:spPr>
          <a:xfrm>
            <a:off x="2541270" y="2131060"/>
            <a:ext cx="9107805" cy="1817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文本框 20483"/>
          <p:cNvSpPr txBox="1"/>
          <p:nvPr/>
        </p:nvSpPr>
        <p:spPr>
          <a:xfrm>
            <a:off x="2590800" y="3948430"/>
            <a:ext cx="2094230" cy="156845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numCol="1" anchor="t">
            <a:spAutoFit/>
          </a:bodyPr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选址、定址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装修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设备采购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软装饰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投资人、校长培训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制定开业筹备方案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485" name="文本框 20484"/>
          <p:cNvSpPr txBox="1"/>
          <p:nvPr/>
        </p:nvSpPr>
        <p:spPr>
          <a:xfrm>
            <a:off x="4998720" y="3948430"/>
            <a:ext cx="2098040" cy="23069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资质办理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人员招聘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人员培训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制订招生方案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兼职招募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宣传品准备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与总部对接开业方案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486" name="文本框 20485"/>
          <p:cNvSpPr txBox="1"/>
          <p:nvPr/>
        </p:nvSpPr>
        <p:spPr>
          <a:xfrm>
            <a:off x="7096125" y="3948430"/>
            <a:ext cx="2096770" cy="10445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市场宣传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邀约上门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公开课、销售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开班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0487" name="文本框 20486"/>
          <p:cNvSpPr txBox="1"/>
          <p:nvPr/>
        </p:nvSpPr>
        <p:spPr>
          <a:xfrm>
            <a:off x="9389745" y="3948430"/>
            <a:ext cx="2098675" cy="1282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招生管理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教学管理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团队建设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流程完善</a:t>
            </a:r>
            <a:endParaRPr lang="zh-CN" altLang="en-US" sz="1600">
              <a:solidFill>
                <a:schemeClr val="bg1"/>
              </a:solidFill>
            </a:endParaRPr>
          </a:p>
          <a:p>
            <a:pPr marL="285750" indent="-285750">
              <a:buClrTx/>
              <a:buSzPct val="100000"/>
              <a:buFont typeface="Wingdings" panose="05000000000000000000" pitchFamily="2" charset="2"/>
              <a:buChar char="l"/>
            </a:pPr>
            <a:r>
              <a:rPr lang="zh-CN" altLang="en-US" sz="1600">
                <a:solidFill>
                  <a:schemeClr val="bg1"/>
                </a:solidFill>
              </a:rPr>
              <a:t>制度完善</a:t>
            </a:r>
            <a:endParaRPr lang="zh-CN" altLang="en-US" sz="1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燕尾形 32769"/>
          <p:cNvSpPr/>
          <p:nvPr/>
        </p:nvSpPr>
        <p:spPr>
          <a:xfrm>
            <a:off x="2522855" y="1043305"/>
            <a:ext cx="6228715" cy="432435"/>
          </a:xfrm>
          <a:prstGeom prst="chevron">
            <a:avLst>
              <a:gd name="adj" fmla="val 26683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      校区各部门职责要求</a:t>
            </a:r>
            <a:endParaRPr lang="ko-KR" altLang="en-US" sz="1800" b="0" strike="noStrike" cap="none" dirty="0" smtClean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71" name="矩形 32770"/>
          <p:cNvSpPr/>
          <p:nvPr/>
        </p:nvSpPr>
        <p:spPr>
          <a:xfrm>
            <a:off x="2540635" y="1040130"/>
            <a:ext cx="2267585" cy="24638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773" name="矩形 32772"/>
          <p:cNvSpPr/>
          <p:nvPr/>
        </p:nvSpPr>
        <p:spPr>
          <a:xfrm>
            <a:off x="7506335" y="1040130"/>
            <a:ext cx="3348990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63040" y="2766060"/>
            <a:ext cx="1633220" cy="1279525"/>
            <a:chOff x="683895" y="2672715"/>
            <a:chExt cx="1633220" cy="1279525"/>
          </a:xfrm>
        </p:grpSpPr>
        <p:pic>
          <p:nvPicPr>
            <p:cNvPr id="5" name="图片 4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83895" y="2672715"/>
              <a:ext cx="1633220" cy="12795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305560" y="2994660"/>
              <a:ext cx="64770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053590" y="3110230"/>
            <a:ext cx="858520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校长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 rot="2078994">
            <a:off x="2679065" y="3766185"/>
            <a:ext cx="1536700" cy="8585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04540" y="4013835"/>
            <a:ext cx="1633855" cy="1280795"/>
            <a:chOff x="2780665" y="4152265"/>
            <a:chExt cx="1633855" cy="1280795"/>
          </a:xfrm>
        </p:grpSpPr>
        <p:pic>
          <p:nvPicPr>
            <p:cNvPr id="11" name="图片 10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780665" y="4152265"/>
              <a:ext cx="1633855" cy="12807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文本框 11"/>
            <p:cNvSpPr txBox="1"/>
            <p:nvPr/>
          </p:nvSpPr>
          <p:spPr>
            <a:xfrm>
              <a:off x="3406140" y="4475480"/>
              <a:ext cx="647700" cy="57467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736340" y="4246880"/>
            <a:ext cx="103822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市场部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 rot="20224417">
            <a:off x="4187825" y="3303905"/>
            <a:ext cx="2417445" cy="859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938395" y="2847975"/>
            <a:ext cx="1633855" cy="1281430"/>
            <a:chOff x="4866640" y="2991485"/>
            <a:chExt cx="1633855" cy="1281430"/>
          </a:xfrm>
        </p:grpSpPr>
        <p:pic>
          <p:nvPicPr>
            <p:cNvPr id="16" name="图片 15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866640" y="2991485"/>
              <a:ext cx="1633855" cy="12814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5490210" y="3319780"/>
              <a:ext cx="64770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446395" y="3216275"/>
            <a:ext cx="103822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销售部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21274393">
            <a:off x="6214745" y="2705735"/>
            <a:ext cx="2178050" cy="8585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··············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448550" y="2527935"/>
            <a:ext cx="1635125" cy="1279525"/>
            <a:chOff x="7376795" y="2599690"/>
            <a:chExt cx="1635125" cy="1279525"/>
          </a:xfrm>
        </p:grpSpPr>
        <p:pic>
          <p:nvPicPr>
            <p:cNvPr id="21" name="图片 20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376795" y="2599690"/>
              <a:ext cx="1635125" cy="12795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8002270" y="2923540"/>
              <a:ext cx="64770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966075" y="2856230"/>
            <a:ext cx="1038225" cy="4743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教学部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877618">
            <a:off x="8514080" y="3740785"/>
            <a:ext cx="2300605" cy="8585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820150" y="3820160"/>
            <a:ext cx="1633855" cy="1279525"/>
            <a:chOff x="9035415" y="3891915"/>
            <a:chExt cx="1633855" cy="1279525"/>
          </a:xfrm>
        </p:grpSpPr>
        <p:pic>
          <p:nvPicPr>
            <p:cNvPr id="26" name="图片 25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9035415" y="3891915"/>
              <a:ext cx="1633855" cy="12795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文本框 26"/>
            <p:cNvSpPr txBox="1"/>
            <p:nvPr/>
          </p:nvSpPr>
          <p:spPr>
            <a:xfrm>
              <a:off x="9657715" y="4218940"/>
              <a:ext cx="64897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9304655" y="4189730"/>
            <a:ext cx="103949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行政部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 rot="7760381">
            <a:off x="8018145" y="4937760"/>
            <a:ext cx="1468755" cy="124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452360" y="4834255"/>
            <a:ext cx="1633855" cy="1280795"/>
            <a:chOff x="7524115" y="5336540"/>
            <a:chExt cx="1633855" cy="1280795"/>
          </a:xfrm>
        </p:grpSpPr>
        <p:pic>
          <p:nvPicPr>
            <p:cNvPr id="31" name="图片 30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7524115" y="5336540"/>
              <a:ext cx="1633855" cy="12807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" name="文本框 31"/>
            <p:cNvSpPr txBox="1"/>
            <p:nvPr/>
          </p:nvSpPr>
          <p:spPr>
            <a:xfrm>
              <a:off x="8146415" y="5659755"/>
              <a:ext cx="647700" cy="57467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7879715" y="5219700"/>
            <a:ext cx="103949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财务部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40990" y="2042160"/>
            <a:ext cx="2414270" cy="13061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负责整个校区的运营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进行各部门数据汇总，从数据中发现查找问题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对校区员工做好心理建设工作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与总部保持积极有效的沟通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012950" y="5168900"/>
            <a:ext cx="3896360" cy="11360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配合总部相关活动策划及执行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负责校区线上线下市场推广工作，负责制定相应的市场活 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 动和计划，布置相应的市场资源点，做好市场策划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完成校区周边宣传渠道挖掘和维护，对周边的竞品活动作出及时的方案和处理，对校内的活动做好组织策划采购工作。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63820" y="4013835"/>
            <a:ext cx="2456180" cy="7981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参与市场推广，完成学员招生计划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负责客户来电预约，接待、课程咨询、签约、续费等相关工作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跟踪学员学习状况，做好客户服务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04535" y="1846580"/>
            <a:ext cx="2457450" cy="991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备课及课程研发及上课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组织校区学员活动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做好学员服务与学员续费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</a:t>
            </a: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配合总部做好各项学术调研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370695" y="2277110"/>
            <a:ext cx="2455545" cy="1308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及时、准确接听转接电话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负责前台区域的环境维护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接待来访客户并准确通知课程顾问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1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同时记录相应表格数据，做好校区卫生，安全等工作</a:t>
            </a:r>
            <a:endParaRPr lang="zh-CN" altLang="en-US" sz="1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227185" y="5516880"/>
            <a:ext cx="2457450" cy="11842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现金的日常收支与保管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各类发票与合同的管理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·  </a:t>
            </a:r>
            <a:r>
              <a:rPr lang="zh-CN" altLang="en-US" sz="11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办公室基金账务的核对</a:t>
            </a: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endParaRPr lang="zh-CN" altLang="en-US" sz="11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63040" y="1559560"/>
            <a:ext cx="3701415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5" y="137985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燕尾形 37889"/>
          <p:cNvSpPr/>
          <p:nvPr/>
        </p:nvSpPr>
        <p:spPr>
          <a:xfrm>
            <a:off x="4017010" y="1221105"/>
            <a:ext cx="2592070" cy="431800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3175">
            <a:noFill/>
          </a:ln>
        </p:spPr>
        <p:txBody>
          <a:bodyPr anchor="ctr"/>
          <a:p>
            <a:pPr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1" name="矩形 37890"/>
          <p:cNvSpPr/>
          <p:nvPr/>
        </p:nvSpPr>
        <p:spPr>
          <a:xfrm>
            <a:off x="8016875" y="1318260"/>
            <a:ext cx="3656330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03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市场方案支持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2" name="矩形 37891"/>
          <p:cNvSpPr/>
          <p:nvPr/>
        </p:nvSpPr>
        <p:spPr>
          <a:xfrm>
            <a:off x="4415155" y="131000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01 </a:t>
            </a: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开业支持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682740" y="131000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02  </a:t>
            </a: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7" name="文本框 37896"/>
          <p:cNvSpPr txBox="1"/>
          <p:nvPr/>
        </p:nvSpPr>
        <p:spPr>
          <a:xfrm>
            <a:off x="3484245" y="2644140"/>
            <a:ext cx="10076180" cy="435292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1.装修：校区设计师与总部设计师联系确认图纸并开始施工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总部支持：指导设计和施工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校区工作：在校长督导下施工、不拖延工期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2.招聘：面试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总部支持：远程指导   联系方式：校区微信群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校区工作：笔试、面试。各学科老师1-2人，行政1人，销售若干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品牌宣传和新媒体运营：品牌宣传物料订购和公众号运营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总部支持：物料设计确认     联系方式:校区微信群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公众号运营指导  联系方式:校区微信群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物料清单：入学合同、工装、名片、折页、手册、日历、800页品牌介绍等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6" name="矩形 37895"/>
          <p:cNvSpPr/>
          <p:nvPr/>
        </p:nvSpPr>
        <p:spPr>
          <a:xfrm>
            <a:off x="3484880" y="2072005"/>
            <a:ext cx="3700780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试运营  开业前45-60天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420" y="1689100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9" name="文本框 38918"/>
          <p:cNvSpPr txBox="1"/>
          <p:nvPr/>
        </p:nvSpPr>
        <p:spPr>
          <a:xfrm>
            <a:off x="3606800" y="2700655"/>
            <a:ext cx="9722485" cy="362839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1.装修程度：装修结束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2.招聘：1个市场人员，1个销售人员，1-2名学科老师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总部支持：面试指导，个别校区可以远程协助复试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校区工作：招聘一位校长，各学科老师1-2人，行政1人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3.培训：入职新人可申请线上岗前培训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总部支持：线上培训评分、发送合格学员线下培训邀请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校区工作：及时申请线上账号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品牌宣传和新媒体运营：品牌宣传物料订购和公众号运营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总部支持：物料制作和运输，公众号运营指导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校区工作：在总部指导下运营物料，运营好公众号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5. 营销方案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总部支持：提供活动具体方案、活动海报、大型活动的易企秀H5和宣传单页。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altLang="ko-KR" sz="1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校区工作：执行活动方案</a:t>
            </a:r>
            <a:endParaRPr lang="ko-KR" altLang="en-US" sz="1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18" name="矩形 38917"/>
          <p:cNvSpPr/>
          <p:nvPr/>
        </p:nvSpPr>
        <p:spPr>
          <a:xfrm>
            <a:off x="3416300" y="1957070"/>
            <a:ext cx="3700780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试运营  开业前30-45天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0" name="燕尾形 37889"/>
          <p:cNvSpPr/>
          <p:nvPr/>
        </p:nvSpPr>
        <p:spPr>
          <a:xfrm>
            <a:off x="3658235" y="1149350"/>
            <a:ext cx="2592070" cy="431800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3175">
            <a:noFill/>
          </a:ln>
        </p:spPr>
        <p:txBody>
          <a:bodyPr anchor="ctr"/>
          <a:p>
            <a:pPr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1" name="矩形 37890"/>
          <p:cNvSpPr/>
          <p:nvPr/>
        </p:nvSpPr>
        <p:spPr>
          <a:xfrm>
            <a:off x="7658100" y="1235710"/>
            <a:ext cx="3656330" cy="2470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03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市场方案支持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2" name="矩形 37891"/>
          <p:cNvSpPr/>
          <p:nvPr/>
        </p:nvSpPr>
        <p:spPr>
          <a:xfrm>
            <a:off x="4056380" y="123825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01 </a:t>
            </a: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开业支持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323965" y="123825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02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45" y="161734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燕尾形 37889"/>
          <p:cNvSpPr/>
          <p:nvPr/>
        </p:nvSpPr>
        <p:spPr>
          <a:xfrm>
            <a:off x="3658235" y="1364615"/>
            <a:ext cx="2592070" cy="431800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3175">
            <a:noFill/>
          </a:ln>
        </p:spPr>
        <p:txBody>
          <a:bodyPr anchor="ctr"/>
          <a:p>
            <a:pPr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1" name="矩形 37890"/>
          <p:cNvSpPr/>
          <p:nvPr/>
        </p:nvSpPr>
        <p:spPr>
          <a:xfrm>
            <a:off x="7729855" y="1461770"/>
            <a:ext cx="3656330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03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市场方案支持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2" name="矩形 37891"/>
          <p:cNvSpPr/>
          <p:nvPr/>
        </p:nvSpPr>
        <p:spPr>
          <a:xfrm>
            <a:off x="4056380" y="1453515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01 </a:t>
            </a: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开业支持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323965" y="1453515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02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45" name="文本框 39944"/>
          <p:cNvSpPr txBox="1"/>
          <p:nvPr/>
        </p:nvSpPr>
        <p:spPr>
          <a:xfrm>
            <a:off x="3612515" y="2847340"/>
            <a:ext cx="7848600" cy="379539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招聘：所有岗位人员到位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培训：入职员工立刻申请线上培训账号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总部支持：线上培训评分、发送合格学员线下培训邀请、线下培训组织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校区工作：及时申请线上账号，确认线下培训，准时参加培训并按时反馈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物料：采购开业当天所需物料，（确认标牌，指引牌位置，并安装）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4. 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市场：周边商圈推广，做市场活动，加大品牌宣传力度，异业合作谈判</a:t>
            </a:r>
            <a:endParaRPr lang="zh-CN" altLang="en-US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44" name="矩形 39943"/>
          <p:cNvSpPr/>
          <p:nvPr/>
        </p:nvSpPr>
        <p:spPr>
          <a:xfrm>
            <a:off x="3658235" y="2064385"/>
            <a:ext cx="3700780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试运营  开业前15-30天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422775" y="3076575"/>
            <a:ext cx="4558665" cy="7054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 校区业务结构</a:t>
            </a:r>
            <a:endParaRPr lang="en-US" altLang="ko-KR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280" y="3075940"/>
            <a:ext cx="266700" cy="26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燕尾形 37889"/>
          <p:cNvSpPr/>
          <p:nvPr/>
        </p:nvSpPr>
        <p:spPr>
          <a:xfrm>
            <a:off x="3299460" y="1149350"/>
            <a:ext cx="2592070" cy="431800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3175">
            <a:noFill/>
          </a:ln>
        </p:spPr>
        <p:txBody>
          <a:bodyPr anchor="ctr"/>
          <a:p>
            <a:pPr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1" name="矩形 37890"/>
          <p:cNvSpPr/>
          <p:nvPr/>
        </p:nvSpPr>
        <p:spPr>
          <a:xfrm>
            <a:off x="7586345" y="1246505"/>
            <a:ext cx="3656330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03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市场方案支持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2" name="矩形 37891"/>
          <p:cNvSpPr/>
          <p:nvPr/>
        </p:nvSpPr>
        <p:spPr>
          <a:xfrm>
            <a:off x="3697605" y="1238250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01 </a:t>
            </a: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开业支持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108700" y="1238250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02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870" y="147383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9" name="文本框 40968"/>
          <p:cNvSpPr txBox="1"/>
          <p:nvPr/>
        </p:nvSpPr>
        <p:spPr>
          <a:xfrm>
            <a:off x="3733800" y="2277745"/>
            <a:ext cx="7848600" cy="41649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</a:t>
            </a: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开业当天所需物料全部到齐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</a:t>
            </a: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市场：根据总部提供的市场策划方案和现场指导，持续不断的大力宣传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           市场推广收取例子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           异业合作的例子收取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           市场活动例子收取等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</a:t>
            </a: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销售：根据收取例子，持续邀约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4. </a:t>
            </a:r>
            <a:r>
              <a:rPr lang="zh-CN" altLang="en-US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新媒体运营：公众号运营</a:t>
            </a:r>
            <a:endParaRPr lang="zh-CN" altLang="en-US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目的：确保开业当天</a:t>
            </a:r>
            <a:r>
              <a:rPr lang="en-US" altLang="zh-CN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40-50</a:t>
            </a:r>
            <a:r>
              <a:rPr lang="zh-CN" altLang="en-US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人到访</a:t>
            </a:r>
            <a:endParaRPr lang="zh-CN" altLang="en-US" sz="28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zh-CN" altLang="en-US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电话量：每天</a:t>
            </a:r>
            <a:r>
              <a:rPr lang="en-US" altLang="zh-CN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15-20</a:t>
            </a:r>
            <a:r>
              <a:rPr lang="zh-CN" altLang="en-US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个诺访</a:t>
            </a: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40968" name="矩形 40967"/>
          <p:cNvSpPr/>
          <p:nvPr/>
        </p:nvSpPr>
        <p:spPr>
          <a:xfrm>
            <a:off x="3697605" y="1754505"/>
            <a:ext cx="3700780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试运营  开业前5-15天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燕尾形 37889"/>
          <p:cNvSpPr/>
          <p:nvPr/>
        </p:nvSpPr>
        <p:spPr>
          <a:xfrm>
            <a:off x="3442970" y="1723390"/>
            <a:ext cx="2592070" cy="431800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3175">
            <a:noFill/>
          </a:ln>
        </p:spPr>
        <p:txBody>
          <a:bodyPr anchor="ctr"/>
          <a:p>
            <a:pPr algn="ctr">
              <a:buNone/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891" name="矩形 37890"/>
          <p:cNvSpPr/>
          <p:nvPr/>
        </p:nvSpPr>
        <p:spPr>
          <a:xfrm>
            <a:off x="7514590" y="1820545"/>
            <a:ext cx="3656330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03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市场方案支持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2" name="矩形 37891"/>
          <p:cNvSpPr/>
          <p:nvPr/>
        </p:nvSpPr>
        <p:spPr>
          <a:xfrm>
            <a:off x="3841115" y="181229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01 </a:t>
            </a:r>
            <a:r>
              <a:rPr lang="en-US" altLang="ko-KR" sz="16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开业支持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893" name="矩形 37892"/>
          <p:cNvSpPr/>
          <p:nvPr/>
        </p:nvSpPr>
        <p:spPr>
          <a:xfrm>
            <a:off x="6180455" y="181229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02 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培训支持</a:t>
            </a: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993" name="文本框 41992"/>
          <p:cNvSpPr txBox="1"/>
          <p:nvPr/>
        </p:nvSpPr>
        <p:spPr>
          <a:xfrm>
            <a:off x="3533140" y="3000375"/>
            <a:ext cx="7849235" cy="26746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l"/>
            </a:pP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总部支持： 运营支持</a:t>
            </a: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l"/>
            </a:pP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校区工作：按照开业流程进行</a:t>
            </a: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目标：开业40-50位学生和家长到访，成交10-15单</a:t>
            </a: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 拍照：开业现场照片，结束后将活动结果反馈到总部</a:t>
            </a: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/>
              <a:buChar char="•"/>
            </a:pP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992" name="矩形 41991"/>
          <p:cNvSpPr/>
          <p:nvPr/>
        </p:nvSpPr>
        <p:spPr>
          <a:xfrm>
            <a:off x="3533140" y="2571115"/>
            <a:ext cx="3700145" cy="4394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30000"/>
              </a:lnSpc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试运营开业当天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2" name="矩形 27651"/>
          <p:cNvSpPr/>
          <p:nvPr/>
        </p:nvSpPr>
        <p:spPr>
          <a:xfrm>
            <a:off x="2927350" y="2999105"/>
            <a:ext cx="2375535" cy="16300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   支持</a:t>
            </a:r>
            <a:endParaRPr lang="ko-KR" altLang="en-US" sz="50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02610" y="366712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7" name="矩形 49156"/>
          <p:cNvSpPr/>
          <p:nvPr/>
        </p:nvSpPr>
        <p:spPr>
          <a:xfrm>
            <a:off x="6123305" y="3219450"/>
            <a:ext cx="383413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>
            <a:spAutoFit/>
          </a:bodyPr>
          <a:p>
            <a:pPr marL="457200" indent="-457200">
              <a:buClrTx/>
              <a:buSzPct val="100000"/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sym typeface="Impact" panose="020B0806030902050204" charset="0"/>
              </a:rPr>
              <a:t>培训流程</a:t>
            </a:r>
            <a:endParaRPr lang="zh-CN" altLang="en-US" sz="3200" b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sym typeface="Impact" panose="020B0806030902050204" charset="0"/>
            </a:endParaRPr>
          </a:p>
        </p:txBody>
      </p:sp>
      <p:sp>
        <p:nvSpPr>
          <p:cNvPr id="49159" name="矩形 49158"/>
          <p:cNvSpPr/>
          <p:nvPr/>
        </p:nvSpPr>
        <p:spPr>
          <a:xfrm>
            <a:off x="6104255" y="4359910"/>
            <a:ext cx="383413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>
            <a:spAutoFit/>
          </a:bodyPr>
          <a:p>
            <a:pPr marL="457200" indent="-457200">
              <a:buClrTx/>
              <a:buSzPct val="100000"/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sym typeface="Impact" panose="020B0806030902050204" charset="0"/>
              </a:rPr>
              <a:t>注意事项</a:t>
            </a:r>
            <a:endParaRPr lang="zh-CN" altLang="en-US" sz="3200" b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sym typeface="Impact" panose="020B0806030902050204" charset="0"/>
            </a:endParaRPr>
          </a:p>
        </p:txBody>
      </p:sp>
      <p:sp>
        <p:nvSpPr>
          <p:cNvPr id="49160" name="矩形 49159"/>
          <p:cNvSpPr/>
          <p:nvPr/>
        </p:nvSpPr>
        <p:spPr>
          <a:xfrm>
            <a:off x="6123305" y="2171700"/>
            <a:ext cx="3834130" cy="4921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>
            <a:spAutoFit/>
          </a:bodyPr>
          <a:p>
            <a:pPr marL="457200" indent="-457200">
              <a:buClrTx/>
              <a:buSzPct val="100000"/>
              <a:buFont typeface="Wingdings" panose="05000000000000000000" pitchFamily="2" charset="2"/>
              <a:buChar char="Ø"/>
            </a:pPr>
            <a:r>
              <a:rPr lang="zh-CN" altLang="en-US" sz="3200" b="1">
                <a:solidFill>
                  <a:schemeClr val="bg1"/>
                </a:solidFill>
                <a:latin typeface="Impact" panose="020B0806030902050204" charset="0"/>
                <a:ea typeface="微软雅黑" panose="020B0503020204020204" charset="-122"/>
                <a:sym typeface="Impact" panose="020B0806030902050204" charset="0"/>
              </a:rPr>
              <a:t>培训体系</a:t>
            </a:r>
            <a:endParaRPr lang="zh-CN" altLang="en-US" sz="3200" b="1">
              <a:solidFill>
                <a:schemeClr val="bg1"/>
              </a:solidFill>
              <a:latin typeface="Impact" panose="020B0806030902050204" charset="0"/>
              <a:ea typeface="微软雅黑" panose="020B0503020204020204" charset="-122"/>
              <a:sym typeface="Impact" panose="020B080603090205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MS/AppData/Roaming/JisuOffice/ETemp/17292_12736552/image2.jpe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210415" cy="6858000"/>
          </a:xfrm>
          <a:prstGeom prst="rect">
            <a:avLst/>
          </a:prstGeom>
          <a:noFill/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燕尾形 50177"/>
          <p:cNvSpPr/>
          <p:nvPr/>
        </p:nvSpPr>
        <p:spPr>
          <a:xfrm>
            <a:off x="3449955" y="1316990"/>
            <a:ext cx="6525895" cy="435610"/>
          </a:xfrm>
          <a:prstGeom prst="chevron">
            <a:avLst>
              <a:gd name="adj" fmla="val 26683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179" name="矩形 50178"/>
          <p:cNvSpPr/>
          <p:nvPr/>
        </p:nvSpPr>
        <p:spPr>
          <a:xfrm>
            <a:off x="8312150" y="814705"/>
            <a:ext cx="3042285" cy="2470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81" name="矩形 50180"/>
          <p:cNvSpPr/>
          <p:nvPr/>
        </p:nvSpPr>
        <p:spPr>
          <a:xfrm>
            <a:off x="5436870" y="1388745"/>
            <a:ext cx="2267585" cy="30797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校区培训体系</a:t>
            </a:r>
            <a:endParaRPr lang="ko-KR" altLang="en-US" sz="20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82" name="文本框 50181"/>
          <p:cNvSpPr txBox="1"/>
          <p:nvPr/>
        </p:nvSpPr>
        <p:spPr>
          <a:xfrm>
            <a:off x="8101965" y="2851150"/>
            <a:ext cx="180467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在职培训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3" name="文本框 50182"/>
          <p:cNvSpPr txBox="1"/>
          <p:nvPr/>
        </p:nvSpPr>
        <p:spPr>
          <a:xfrm>
            <a:off x="7026910" y="3937000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线上培训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4" name="文本框 50183"/>
          <p:cNvSpPr txBox="1"/>
          <p:nvPr/>
        </p:nvSpPr>
        <p:spPr>
          <a:xfrm>
            <a:off x="9497695" y="3970655"/>
            <a:ext cx="144145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线下培训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5" name="文本框 50184"/>
          <p:cNvSpPr txBox="1"/>
          <p:nvPr/>
        </p:nvSpPr>
        <p:spPr>
          <a:xfrm>
            <a:off x="7232015" y="4568825"/>
            <a:ext cx="189674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专业技能培训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6" name="文本框 50185"/>
          <p:cNvSpPr txBox="1"/>
          <p:nvPr/>
        </p:nvSpPr>
        <p:spPr>
          <a:xfrm>
            <a:off x="7226935" y="5485130"/>
            <a:ext cx="149860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管理培训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7" name="文本框 50186"/>
          <p:cNvSpPr txBox="1"/>
          <p:nvPr/>
        </p:nvSpPr>
        <p:spPr>
          <a:xfrm>
            <a:off x="9973945" y="4577080"/>
            <a:ext cx="194627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专业技能培训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8" name="文本框 50187"/>
          <p:cNvSpPr txBox="1"/>
          <p:nvPr/>
        </p:nvSpPr>
        <p:spPr>
          <a:xfrm>
            <a:off x="9991725" y="5473700"/>
            <a:ext cx="134747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案例分析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89" name="直接连接符 50188"/>
          <p:cNvSpPr/>
          <p:nvPr/>
        </p:nvSpPr>
        <p:spPr>
          <a:xfrm flipV="1">
            <a:off x="7232015" y="3538855"/>
            <a:ext cx="2734310" cy="6985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0" name="直接连接符 50189"/>
          <p:cNvSpPr/>
          <p:nvPr/>
        </p:nvSpPr>
        <p:spPr>
          <a:xfrm>
            <a:off x="8898890" y="3265805"/>
            <a:ext cx="0" cy="23812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1" name="直接连接符 50190"/>
          <p:cNvSpPr/>
          <p:nvPr/>
        </p:nvSpPr>
        <p:spPr>
          <a:xfrm flipH="1">
            <a:off x="7232015" y="3538855"/>
            <a:ext cx="0" cy="36957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2" name="直接连接符 50191"/>
          <p:cNvSpPr/>
          <p:nvPr/>
        </p:nvSpPr>
        <p:spPr>
          <a:xfrm flipH="1">
            <a:off x="9966325" y="3545205"/>
            <a:ext cx="0" cy="40640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3" name="直接连接符 50192"/>
          <p:cNvSpPr/>
          <p:nvPr/>
        </p:nvSpPr>
        <p:spPr>
          <a:xfrm>
            <a:off x="2131060" y="4323080"/>
            <a:ext cx="0" cy="187960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4" name="直接连接符 50193"/>
          <p:cNvSpPr/>
          <p:nvPr/>
        </p:nvSpPr>
        <p:spPr>
          <a:xfrm>
            <a:off x="9973945" y="4343400"/>
            <a:ext cx="0" cy="154178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5" name="文本框 50194"/>
          <p:cNvSpPr txBox="1"/>
          <p:nvPr/>
        </p:nvSpPr>
        <p:spPr>
          <a:xfrm>
            <a:off x="2769235" y="2854325"/>
            <a:ext cx="180530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岗前培训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96" name="直接连接符 50195"/>
          <p:cNvSpPr/>
          <p:nvPr/>
        </p:nvSpPr>
        <p:spPr>
          <a:xfrm flipV="1">
            <a:off x="4574540" y="2979420"/>
            <a:ext cx="3527425" cy="3175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197" name="文本框 50196"/>
          <p:cNvSpPr txBox="1"/>
          <p:nvPr/>
        </p:nvSpPr>
        <p:spPr>
          <a:xfrm>
            <a:off x="1807210" y="3937000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线上培训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98" name="文本框 50197"/>
          <p:cNvSpPr txBox="1"/>
          <p:nvPr/>
        </p:nvSpPr>
        <p:spPr>
          <a:xfrm>
            <a:off x="2159635" y="4577080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市场线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199" name="文本框 50198"/>
          <p:cNvSpPr txBox="1"/>
          <p:nvPr/>
        </p:nvSpPr>
        <p:spPr>
          <a:xfrm>
            <a:off x="4740910" y="3940175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线下培训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00" name="直接连接符 50199"/>
          <p:cNvSpPr/>
          <p:nvPr/>
        </p:nvSpPr>
        <p:spPr>
          <a:xfrm>
            <a:off x="2131060" y="3503930"/>
            <a:ext cx="3025775" cy="762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1" name="直接连接符 50200"/>
          <p:cNvSpPr/>
          <p:nvPr/>
        </p:nvSpPr>
        <p:spPr>
          <a:xfrm>
            <a:off x="2131060" y="3538855"/>
            <a:ext cx="0" cy="41275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2" name="直接连接符 50201"/>
          <p:cNvSpPr/>
          <p:nvPr/>
        </p:nvSpPr>
        <p:spPr>
          <a:xfrm flipH="1">
            <a:off x="5156835" y="3538855"/>
            <a:ext cx="0" cy="40132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3" name="直接连接符 50202"/>
          <p:cNvSpPr/>
          <p:nvPr/>
        </p:nvSpPr>
        <p:spPr>
          <a:xfrm>
            <a:off x="3715385" y="3265805"/>
            <a:ext cx="0" cy="2730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4" name="文本框 50203"/>
          <p:cNvSpPr txBox="1"/>
          <p:nvPr/>
        </p:nvSpPr>
        <p:spPr>
          <a:xfrm>
            <a:off x="5426710" y="2117725"/>
            <a:ext cx="180530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校区培训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05" name="直接连接符 50204"/>
          <p:cNvSpPr/>
          <p:nvPr/>
        </p:nvSpPr>
        <p:spPr>
          <a:xfrm flipH="1">
            <a:off x="6330315" y="2446020"/>
            <a:ext cx="0" cy="536575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8" name="文本框 50207"/>
          <p:cNvSpPr txBox="1"/>
          <p:nvPr/>
        </p:nvSpPr>
        <p:spPr>
          <a:xfrm>
            <a:off x="2159635" y="5203825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教学线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09" name="文本框 50208"/>
          <p:cNvSpPr txBox="1"/>
          <p:nvPr/>
        </p:nvSpPr>
        <p:spPr>
          <a:xfrm>
            <a:off x="2131060" y="5816600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销售线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10" name="直接连接符 50209"/>
          <p:cNvSpPr/>
          <p:nvPr/>
        </p:nvSpPr>
        <p:spPr>
          <a:xfrm>
            <a:off x="5155565" y="4332605"/>
            <a:ext cx="0" cy="187960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11" name="文本框 50210"/>
          <p:cNvSpPr txBox="1"/>
          <p:nvPr/>
        </p:nvSpPr>
        <p:spPr>
          <a:xfrm>
            <a:off x="5149215" y="4602480"/>
            <a:ext cx="122364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市场线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12" name="文本框 50211"/>
          <p:cNvSpPr txBox="1"/>
          <p:nvPr/>
        </p:nvSpPr>
        <p:spPr>
          <a:xfrm>
            <a:off x="5156835" y="5234305"/>
            <a:ext cx="122428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教学线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13" name="文本框 50212"/>
          <p:cNvSpPr txBox="1"/>
          <p:nvPr/>
        </p:nvSpPr>
        <p:spPr>
          <a:xfrm>
            <a:off x="5155565" y="5788025"/>
            <a:ext cx="122364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销售线</a:t>
            </a:r>
            <a:endParaRPr lang="zh-CN" altLang="en-US" sz="20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50214" name="直接连接符 50213"/>
          <p:cNvSpPr/>
          <p:nvPr/>
        </p:nvSpPr>
        <p:spPr>
          <a:xfrm flipH="1">
            <a:off x="7232015" y="4170680"/>
            <a:ext cx="1270" cy="1727200"/>
          </a:xfrm>
          <a:prstGeom prst="line">
            <a:avLst/>
          </a:prstGeom>
          <a:ln w="9525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07" name="矩形 50206"/>
          <p:cNvSpPr/>
          <p:nvPr/>
        </p:nvSpPr>
        <p:spPr>
          <a:xfrm>
            <a:off x="2081530" y="1546860"/>
            <a:ext cx="3699510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585" y="1689100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02" name="图片 512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250" y="855980"/>
            <a:ext cx="5232400" cy="59385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8" name="燕尾形 50177"/>
          <p:cNvSpPr/>
          <p:nvPr/>
        </p:nvSpPr>
        <p:spPr>
          <a:xfrm>
            <a:off x="3782060" y="1365250"/>
            <a:ext cx="7078345" cy="432435"/>
          </a:xfrm>
          <a:prstGeom prst="chevron">
            <a:avLst>
              <a:gd name="adj" fmla="val 26683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培训体系与流程</a:t>
            </a:r>
            <a:endParaRPr lang="ko-KR" altLang="en-US" sz="1800" b="0" strike="noStrike" cap="none" dirty="0" smtClean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0179" name="矩形 50178"/>
          <p:cNvSpPr/>
          <p:nvPr/>
        </p:nvSpPr>
        <p:spPr>
          <a:xfrm>
            <a:off x="8910320" y="1245235"/>
            <a:ext cx="30422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80" name="矩形 50179"/>
          <p:cNvSpPr/>
          <p:nvPr/>
        </p:nvSpPr>
        <p:spPr>
          <a:xfrm>
            <a:off x="3606800" y="1245235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181" name="矩形 50180"/>
          <p:cNvSpPr/>
          <p:nvPr/>
        </p:nvSpPr>
        <p:spPr>
          <a:xfrm>
            <a:off x="6226175" y="1245235"/>
            <a:ext cx="2267585" cy="30797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90" y="176085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36" name="文本框 52235"/>
          <p:cNvSpPr txBox="1"/>
          <p:nvPr/>
        </p:nvSpPr>
        <p:spPr>
          <a:xfrm>
            <a:off x="3606800" y="2781935"/>
            <a:ext cx="7609205" cy="2999740"/>
          </a:xfrm>
          <a:prstGeom prst="rect">
            <a:avLst/>
          </a:prstGeom>
          <a:noFill/>
          <a:ln w="9525">
            <a:noFill/>
          </a:ln>
        </p:spPr>
        <p:txBody>
          <a:bodyPr vert="horz" wrap="non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全年48次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培训类型：线上培训结合线下面授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培训组织：总部培训部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 校区配合：训前及时查收邮件并确认，按时参加培训，培训后及时反馈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/>
              <a:buChar char="l"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片区月培训覆盖率：100%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defTabSz="914400" eaLnBrk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片区季度培训覆盖率：100%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233" name="矩形 52232"/>
          <p:cNvSpPr/>
          <p:nvPr/>
        </p:nvSpPr>
        <p:spPr>
          <a:xfrm>
            <a:off x="3606800" y="2209800"/>
            <a:ext cx="3700780" cy="5721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全年培训计划</a:t>
            </a:r>
            <a:endParaRPr lang="ko-KR" altLang="en-US" sz="24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燕尾形 54273"/>
          <p:cNvSpPr/>
          <p:nvPr/>
        </p:nvSpPr>
        <p:spPr>
          <a:xfrm>
            <a:off x="2660650" y="1155700"/>
            <a:ext cx="6261100" cy="432435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2018</a:t>
            </a:r>
            <a:r>
              <a:rPr lang="en-US" altLang="ko-KR" sz="2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年度市场方案支持</a:t>
            </a:r>
            <a:endParaRPr lang="ko-KR" altLang="en-US" sz="2000" b="1" strike="noStrike" cap="none" dirty="0" smtClean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1080" y="117348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43455" y="117348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4284" name="表格 54283"/>
          <p:cNvGraphicFramePr/>
          <p:nvPr/>
        </p:nvGraphicFramePr>
        <p:xfrm>
          <a:off x="1518603" y="2606358"/>
          <a:ext cx="9355137" cy="3638550"/>
        </p:xfrm>
        <a:graphic>
          <a:graphicData uri="http://schemas.openxmlformats.org/drawingml/2006/table">
            <a:tbl>
              <a:tblPr/>
              <a:tblGrid>
                <a:gridCol w="3141663"/>
                <a:gridCol w="2144712"/>
                <a:gridCol w="2592388"/>
                <a:gridCol w="1430337"/>
              </a:tblGrid>
              <a:tr h="415925">
                <a:tc gridSpan="4"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年第一季度市场策划方案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87363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4452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双十二、圣诞双响炮及春季班招生准备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2017.12.01-12.28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双十二、圣诞双响炮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6412">
                <a:tc>
                  <a:txBody>
                    <a:bodyPr/>
                    <a:p>
                      <a:pPr algn="ctr" fontAlgn="ctr">
                        <a:buNone/>
                      </a:pPr>
                      <a:b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</a:b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春季班招生准备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2018.1.6-1.11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春招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349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新年传播图、元宵节传播图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2.07-2.28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新年、元宵节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12763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家长与孩子有效沟通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择校讲座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2.26—3.10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/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98487">
                <a:tc gridSpan="4">
                  <a:txBody>
                    <a:bodyPr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备注：其他活动：植树节（许愿树施肥）、预估热点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398" marR="9398" marT="9398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280" name="矩形 54279"/>
          <p:cNvSpPr/>
          <p:nvPr/>
        </p:nvSpPr>
        <p:spPr>
          <a:xfrm>
            <a:off x="1510665" y="2030095"/>
            <a:ext cx="3702050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2018年第一季度市场策划方案</a:t>
            </a:r>
            <a:endParaRPr lang="ko-KR" altLang="en-US" sz="1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176085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654550" y="1245235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80" name="矩形 54279"/>
          <p:cNvSpPr/>
          <p:nvPr/>
        </p:nvSpPr>
        <p:spPr>
          <a:xfrm>
            <a:off x="4315460" y="1665605"/>
            <a:ext cx="3701415" cy="6521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2018年第二季度</a:t>
            </a:r>
            <a:endParaRPr lang="ko-KR" altLang="en-US" sz="28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55308" name="表格 55307"/>
          <p:cNvGraphicFramePr/>
          <p:nvPr/>
        </p:nvGraphicFramePr>
        <p:xfrm>
          <a:off x="1439228" y="2486025"/>
          <a:ext cx="9499600" cy="3427413"/>
        </p:xfrm>
        <a:graphic>
          <a:graphicData uri="http://schemas.openxmlformats.org/drawingml/2006/table">
            <a:tbl>
              <a:tblPr/>
              <a:tblGrid>
                <a:gridCol w="3352800"/>
                <a:gridCol w="2251075"/>
                <a:gridCol w="2244725"/>
                <a:gridCol w="1604963"/>
              </a:tblGrid>
              <a:tr h="561975">
                <a:tc gridSpan="4"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年第二季度市场策划方案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17513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7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一、二模考前焦虑培训班研发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3.1—4.20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4.15-5.1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8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五一大放价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暑假班招生准备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4.1—4.15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7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我是辣妈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4.15-4.30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母亲节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8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中考加油站：智在必得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5.1—5.15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中考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7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小升初考试节点策划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小升初考试节点策划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小升初考试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8">
                <a:tc gridSpan="4">
                  <a:txBody>
                    <a:bodyPr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备注：其他活动：预估热点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398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7299325" y="124523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71700" y="124523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4550" y="124523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80" name="矩形 54279"/>
          <p:cNvSpPr/>
          <p:nvPr/>
        </p:nvSpPr>
        <p:spPr>
          <a:xfrm>
            <a:off x="3597910" y="1629410"/>
            <a:ext cx="3702050" cy="7321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2018年第三季度</a:t>
            </a:r>
            <a:endParaRPr lang="ko-KR" altLang="en-US" sz="32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4524" name="表格 64523"/>
          <p:cNvGraphicFramePr/>
          <p:nvPr/>
        </p:nvGraphicFramePr>
        <p:xfrm>
          <a:off x="1374458" y="2565400"/>
          <a:ext cx="9453880" cy="3733800"/>
        </p:xfrm>
        <a:graphic>
          <a:graphicData uri="http://schemas.openxmlformats.org/drawingml/2006/table">
            <a:tbl>
              <a:tblPr/>
              <a:tblGrid>
                <a:gridCol w="2536825"/>
                <a:gridCol w="2589213"/>
                <a:gridCol w="2587625"/>
                <a:gridCol w="1739900"/>
              </a:tblGrid>
              <a:tr h="857250">
                <a:tc gridSpan="4"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年第三季度市场策划方案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512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夏令营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6.1-6.15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暑假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秋季班招生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7.1-7.31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8.20-9.15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年秋季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教师节传播图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8.1-8.15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教师节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国庆大促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9.1-9.15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国庆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双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促销砍价活动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9.15-9.30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11.11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感恩节 老顾客回馈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10.1—10.20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　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 gridSpan="4">
                  <a:txBody>
                    <a:bodyPr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备注：其他活动：预估热点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0" name="矩形 54279"/>
          <p:cNvSpPr/>
          <p:nvPr/>
        </p:nvSpPr>
        <p:spPr>
          <a:xfrm>
            <a:off x="4254500" y="1363345"/>
            <a:ext cx="3701415" cy="7321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2018年第四季度</a:t>
            </a:r>
            <a:endParaRPr lang="ko-KR" altLang="en-US" sz="32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65548" name="表格 65547"/>
          <p:cNvGraphicFramePr/>
          <p:nvPr/>
        </p:nvGraphicFramePr>
        <p:xfrm>
          <a:off x="1510665" y="2475548"/>
          <a:ext cx="9574213" cy="3217862"/>
        </p:xfrm>
        <a:graphic>
          <a:graphicData uri="http://schemas.openxmlformats.org/drawingml/2006/table">
            <a:tbl>
              <a:tblPr/>
              <a:tblGrid>
                <a:gridCol w="2397125"/>
                <a:gridCol w="2663825"/>
                <a:gridCol w="2519363"/>
                <a:gridCol w="1944687"/>
              </a:tblGrid>
              <a:tr h="698500">
                <a:tc gridSpan="4"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年第四季度市场策划方案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1117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寒假班招生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11.1-11.16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2018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年寒假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双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促销砍价活动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11.16-11.17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12.12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双诞同乐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11.18-12.3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12.24&amp;1.1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 gridSpan="4">
                  <a:txBody>
                    <a:bodyPr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备注：其他活动：预估热点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6" name="燕尾形 31745"/>
          <p:cNvSpPr/>
          <p:nvPr/>
        </p:nvSpPr>
        <p:spPr>
          <a:xfrm>
            <a:off x="2917825" y="1124585"/>
            <a:ext cx="6823075" cy="549910"/>
          </a:xfrm>
          <a:prstGeom prst="chevron">
            <a:avLst>
              <a:gd name="adj" fmla="val 26683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7" name="矩形 31746"/>
          <p:cNvSpPr/>
          <p:nvPr/>
        </p:nvSpPr>
        <p:spPr>
          <a:xfrm>
            <a:off x="2252980" y="123888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8" name="矩形 31747"/>
          <p:cNvSpPr/>
          <p:nvPr/>
        </p:nvSpPr>
        <p:spPr>
          <a:xfrm>
            <a:off x="4735830" y="1238885"/>
            <a:ext cx="2268220" cy="247014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 </a:t>
            </a:r>
            <a:r>
              <a:rPr lang="en-US" altLang="ko-KR" sz="16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组织架构</a:t>
            </a:r>
            <a:endParaRPr lang="ko-KR" altLang="en-US" sz="16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49" name="矩形 31748"/>
          <p:cNvSpPr/>
          <p:nvPr/>
        </p:nvSpPr>
        <p:spPr>
          <a:xfrm>
            <a:off x="7310755" y="1240155"/>
            <a:ext cx="3061335" cy="2470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0" name="文本框 31749"/>
          <p:cNvSpPr txBox="1"/>
          <p:nvPr/>
        </p:nvSpPr>
        <p:spPr>
          <a:xfrm>
            <a:off x="5246370" y="2661920"/>
            <a:ext cx="191960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校长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1" name="文本框 31750"/>
          <p:cNvSpPr txBox="1"/>
          <p:nvPr/>
        </p:nvSpPr>
        <p:spPr>
          <a:xfrm>
            <a:off x="1682750" y="3818890"/>
            <a:ext cx="147129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2" name="文本框 31751"/>
          <p:cNvSpPr txBox="1"/>
          <p:nvPr/>
        </p:nvSpPr>
        <p:spPr>
          <a:xfrm>
            <a:off x="3462020" y="3820795"/>
            <a:ext cx="163830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3" name="文本框 31752"/>
          <p:cNvSpPr txBox="1"/>
          <p:nvPr/>
        </p:nvSpPr>
        <p:spPr>
          <a:xfrm>
            <a:off x="5476875" y="3831590"/>
            <a:ext cx="145859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教学部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4" name="文本框 31753"/>
          <p:cNvSpPr txBox="1"/>
          <p:nvPr/>
        </p:nvSpPr>
        <p:spPr>
          <a:xfrm>
            <a:off x="2682875" y="492061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市场专员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5" name="文本框 31754"/>
          <p:cNvSpPr txBox="1"/>
          <p:nvPr/>
        </p:nvSpPr>
        <p:spPr>
          <a:xfrm>
            <a:off x="5300345" y="4936490"/>
            <a:ext cx="53848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英语老师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6" name="文本框 31755"/>
          <p:cNvSpPr txBox="1"/>
          <p:nvPr/>
        </p:nvSpPr>
        <p:spPr>
          <a:xfrm>
            <a:off x="6522720" y="4939665"/>
            <a:ext cx="60960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语文老师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57" name="直接连接符 31756"/>
          <p:cNvSpPr/>
          <p:nvPr/>
        </p:nvSpPr>
        <p:spPr>
          <a:xfrm>
            <a:off x="4281170" y="3441065"/>
            <a:ext cx="0" cy="4127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58" name="直接连接符 31757"/>
          <p:cNvSpPr/>
          <p:nvPr/>
        </p:nvSpPr>
        <p:spPr>
          <a:xfrm flipV="1">
            <a:off x="2417445" y="3406140"/>
            <a:ext cx="7454900" cy="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59" name="直接连接符 31758"/>
          <p:cNvSpPr/>
          <p:nvPr/>
        </p:nvSpPr>
        <p:spPr>
          <a:xfrm>
            <a:off x="6205220" y="3406140"/>
            <a:ext cx="0" cy="4210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0" name="直接连接符 31759"/>
          <p:cNvSpPr/>
          <p:nvPr/>
        </p:nvSpPr>
        <p:spPr>
          <a:xfrm>
            <a:off x="2417445" y="3433445"/>
            <a:ext cx="0" cy="4127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1" name="直接连接符 31760"/>
          <p:cNvSpPr/>
          <p:nvPr/>
        </p:nvSpPr>
        <p:spPr>
          <a:xfrm>
            <a:off x="1884045" y="4392295"/>
            <a:ext cx="1068705" cy="139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2" name="直接连接符 31761"/>
          <p:cNvSpPr/>
          <p:nvPr/>
        </p:nvSpPr>
        <p:spPr>
          <a:xfrm>
            <a:off x="2417445" y="4225290"/>
            <a:ext cx="0" cy="1670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3" name="直接连接符 31762"/>
          <p:cNvSpPr/>
          <p:nvPr/>
        </p:nvSpPr>
        <p:spPr>
          <a:xfrm>
            <a:off x="2952750" y="4406265"/>
            <a:ext cx="0" cy="47815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4" name="直接连接符 31763"/>
          <p:cNvSpPr/>
          <p:nvPr/>
        </p:nvSpPr>
        <p:spPr>
          <a:xfrm>
            <a:off x="1884045" y="4406265"/>
            <a:ext cx="0" cy="47815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5" name="直接连接符 31764"/>
          <p:cNvSpPr/>
          <p:nvPr/>
        </p:nvSpPr>
        <p:spPr>
          <a:xfrm>
            <a:off x="5695950" y="4401820"/>
            <a:ext cx="1066800" cy="139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6" name="直接连接符 31765"/>
          <p:cNvSpPr/>
          <p:nvPr/>
        </p:nvSpPr>
        <p:spPr>
          <a:xfrm>
            <a:off x="6229350" y="4234815"/>
            <a:ext cx="0" cy="1670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7" name="直接连接符 31766"/>
          <p:cNvSpPr/>
          <p:nvPr/>
        </p:nvSpPr>
        <p:spPr>
          <a:xfrm>
            <a:off x="6762750" y="441579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8" name="直接连接符 31767"/>
          <p:cNvSpPr/>
          <p:nvPr/>
        </p:nvSpPr>
        <p:spPr>
          <a:xfrm>
            <a:off x="5695950" y="441579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9" name="文本框 31768"/>
          <p:cNvSpPr txBox="1"/>
          <p:nvPr/>
        </p:nvSpPr>
        <p:spPr>
          <a:xfrm>
            <a:off x="7281545" y="3846195"/>
            <a:ext cx="150685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行政部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70" name="直接连接符 31769"/>
          <p:cNvSpPr/>
          <p:nvPr/>
        </p:nvSpPr>
        <p:spPr>
          <a:xfrm>
            <a:off x="8034020" y="3433445"/>
            <a:ext cx="0" cy="4203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1" name="直接连接符 31770"/>
          <p:cNvSpPr/>
          <p:nvPr/>
        </p:nvSpPr>
        <p:spPr>
          <a:xfrm>
            <a:off x="6205220" y="3096895"/>
            <a:ext cx="0" cy="3365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2" name="文本框 31771"/>
          <p:cNvSpPr txBox="1"/>
          <p:nvPr/>
        </p:nvSpPr>
        <p:spPr>
          <a:xfrm>
            <a:off x="9137650" y="3839845"/>
            <a:ext cx="150495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财务部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73" name="直接连接符 31772"/>
          <p:cNvSpPr/>
          <p:nvPr/>
        </p:nvSpPr>
        <p:spPr>
          <a:xfrm>
            <a:off x="9872345" y="3406140"/>
            <a:ext cx="0" cy="4127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4" name="文本框 31773"/>
          <p:cNvSpPr txBox="1"/>
          <p:nvPr/>
        </p:nvSpPr>
        <p:spPr>
          <a:xfrm>
            <a:off x="1682750" y="492061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市场主管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75" name="文本框 31774"/>
          <p:cNvSpPr txBox="1"/>
          <p:nvPr/>
        </p:nvSpPr>
        <p:spPr>
          <a:xfrm>
            <a:off x="4530725" y="492696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销售专员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76" name="直接连接符 31775"/>
          <p:cNvSpPr/>
          <p:nvPr/>
        </p:nvSpPr>
        <p:spPr>
          <a:xfrm>
            <a:off x="3731895" y="4399915"/>
            <a:ext cx="1066800" cy="146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7" name="直接连接符 31776"/>
          <p:cNvSpPr/>
          <p:nvPr/>
        </p:nvSpPr>
        <p:spPr>
          <a:xfrm>
            <a:off x="4265295" y="4233545"/>
            <a:ext cx="0" cy="1663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8" name="直接连接符 31777"/>
          <p:cNvSpPr/>
          <p:nvPr/>
        </p:nvSpPr>
        <p:spPr>
          <a:xfrm>
            <a:off x="4798695" y="441452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9" name="直接连接符 31778"/>
          <p:cNvSpPr/>
          <p:nvPr/>
        </p:nvSpPr>
        <p:spPr>
          <a:xfrm>
            <a:off x="3731895" y="441452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80" name="文本框 31779"/>
          <p:cNvSpPr txBox="1"/>
          <p:nvPr/>
        </p:nvSpPr>
        <p:spPr>
          <a:xfrm>
            <a:off x="3530600" y="492696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销售主管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81" name="直接连接符 31780"/>
          <p:cNvSpPr/>
          <p:nvPr/>
        </p:nvSpPr>
        <p:spPr>
          <a:xfrm flipH="1">
            <a:off x="8034020" y="4246245"/>
            <a:ext cx="0" cy="68897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82" name="文本框 31781"/>
          <p:cNvSpPr txBox="1"/>
          <p:nvPr/>
        </p:nvSpPr>
        <p:spPr>
          <a:xfrm>
            <a:off x="7766050" y="4935220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行政专员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83" name="直接连接符 31782"/>
          <p:cNvSpPr/>
          <p:nvPr/>
        </p:nvSpPr>
        <p:spPr>
          <a:xfrm flipH="1">
            <a:off x="9890125" y="4239895"/>
            <a:ext cx="0" cy="6870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84" name="文本框 31783"/>
          <p:cNvSpPr txBox="1"/>
          <p:nvPr/>
        </p:nvSpPr>
        <p:spPr>
          <a:xfrm>
            <a:off x="9620250" y="492696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出纳专员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89" name="文本框 31788"/>
          <p:cNvSpPr txBox="1"/>
          <p:nvPr/>
        </p:nvSpPr>
        <p:spPr>
          <a:xfrm>
            <a:off x="5948045" y="4939665"/>
            <a:ext cx="53848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数学老师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790" name="直接连接符 31789"/>
          <p:cNvSpPr/>
          <p:nvPr/>
        </p:nvSpPr>
        <p:spPr>
          <a:xfrm>
            <a:off x="6235700" y="4431665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91" name="直接连接符 31790"/>
          <p:cNvSpPr/>
          <p:nvPr/>
        </p:nvSpPr>
        <p:spPr>
          <a:xfrm>
            <a:off x="6311900" y="4436745"/>
            <a:ext cx="1066800" cy="139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92" name="直接连接符 31791"/>
          <p:cNvSpPr/>
          <p:nvPr/>
        </p:nvSpPr>
        <p:spPr>
          <a:xfrm>
            <a:off x="7388225" y="4431665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93" name="文本框 31792"/>
          <p:cNvSpPr txBox="1"/>
          <p:nvPr/>
        </p:nvSpPr>
        <p:spPr>
          <a:xfrm>
            <a:off x="7173595" y="4938395"/>
            <a:ext cx="53848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物理老师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8678" name="组合 28677"/>
          <p:cNvGrpSpPr/>
          <p:nvPr/>
        </p:nvGrpSpPr>
        <p:grpSpPr>
          <a:xfrm>
            <a:off x="2032635" y="1809115"/>
            <a:ext cx="3700145" cy="527050"/>
            <a:chOff x="2032635" y="1809115"/>
            <a:chExt cx="3700145" cy="527050"/>
          </a:xfrm>
        </p:grpSpPr>
        <p:sp>
          <p:nvSpPr>
            <p:cNvPr id="28679" name="圆角矩形 28678"/>
            <p:cNvSpPr/>
            <p:nvPr/>
          </p:nvSpPr>
          <p:spPr>
            <a:xfrm>
              <a:off x="2032635" y="1852295"/>
              <a:ext cx="3700780" cy="484505"/>
            </a:xfrm>
            <a:prstGeom prst="roundRect">
              <a:avLst>
                <a:gd name="adj" fmla="val 4370"/>
              </a:avLst>
            </a:prstGeom>
            <a:noFill/>
            <a:ln w="0">
              <a:noFill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680" name="矩形 28679"/>
            <p:cNvSpPr/>
            <p:nvPr/>
          </p:nvSpPr>
          <p:spPr>
            <a:xfrm>
              <a:off x="2032635" y="1809115"/>
              <a:ext cx="3700780" cy="49212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base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35" y="2119630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8" name="图片 675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55" y="1648460"/>
            <a:ext cx="2962275" cy="4554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图片 675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105" y="1648460"/>
            <a:ext cx="3336925" cy="4555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90" name="图片 675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960" y="1647825"/>
            <a:ext cx="3447415" cy="4554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标题 67585"/>
          <p:cNvSpPr>
            <a:spLocks noGrp="1"/>
          </p:cNvSpPr>
          <p:nvPr/>
        </p:nvSpPr>
        <p:spPr>
          <a:xfrm>
            <a:off x="412115" y="855980"/>
            <a:ext cx="10977880" cy="11449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914400" lvl="0" indent="-914400" algn="ctr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buNone/>
              <a:defRPr sz="440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None/>
            </a:pPr>
            <a:r>
              <a:rPr lang="zh-CN" altLang="en-US" sz="4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投资人年会</a:t>
            </a:r>
            <a:r>
              <a:rPr lang="en-US" altLang="zh-CN" sz="4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—</a:t>
            </a:r>
            <a:r>
              <a:rPr lang="zh-CN" altLang="en-US" sz="4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旭航</a:t>
            </a:r>
            <a:br>
              <a:rPr lang="zh-CN" altLang="en-US" sz="4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endParaRPr lang="zh-CN" altLang="en-US" sz="4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2" name="图片 686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250" y="3726180"/>
            <a:ext cx="3839845" cy="2560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3" name="图片 686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885" y="1243965"/>
            <a:ext cx="3839210" cy="2451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4" name="图片 686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845" y="1243965"/>
            <a:ext cx="3840480" cy="2452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5" name="图片 686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845" y="3726180"/>
            <a:ext cx="3841115" cy="2561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6" name="图片 696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070" y="1042670"/>
            <a:ext cx="7788275" cy="5220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8" name="矩形 70657"/>
          <p:cNvSpPr/>
          <p:nvPr/>
        </p:nvSpPr>
        <p:spPr>
          <a:xfrm>
            <a:off x="-759460" y="3439160"/>
            <a:ext cx="13712825" cy="1948180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50800" tIns="50800" rIns="50800" bIns="5080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乂学松鼠AI 期待与您</a:t>
            </a:r>
            <a:endParaRPr lang="ko-KR" altLang="en-US" sz="4800" b="0" strike="noStrike" cap="none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      携手并进、共赢未来</a:t>
            </a:r>
            <a:r>
              <a:rPr lang="en-US" altLang="ko-KR" sz="7200" b="0" strike="noStrike" cap="none" dirty="0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ko-KR" altLang="en-US" sz="7200" b="0" strike="noStrike" cap="none" dirty="0" smtClean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659" name="矩形 70658"/>
          <p:cNvSpPr/>
          <p:nvPr/>
        </p:nvSpPr>
        <p:spPr>
          <a:xfrm>
            <a:off x="2510790" y="1972310"/>
            <a:ext cx="7740015" cy="840105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ctr">
            <a:spAutoFit/>
          </a:bodyPr>
          <a:p>
            <a:pPr eaLnBrk="0" hangingPunct="0">
              <a:buNone/>
            </a:pPr>
            <a:r>
              <a:rPr lang="zh-CN" altLang="en-US" sz="4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Helvetica" charset="0"/>
              </a:rPr>
              <a:t>为万千弘乂，立不世之学。</a:t>
            </a:r>
            <a:endParaRPr lang="zh-CN" altLang="en-US" sz="4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Helvetica" charset="0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105" y="281241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split orient="vert"/>
      </p:transition>
    </mc:Choice>
    <mc:Fallback>
      <p:transition spd="slow" advClick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6" name="文本框 16385"/>
          <p:cNvSpPr txBox="1"/>
          <p:nvPr/>
        </p:nvSpPr>
        <p:spPr>
          <a:xfrm>
            <a:off x="3270885" y="1551940"/>
            <a:ext cx="567055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None/>
            </a:pPr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培训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学校</a:t>
            </a:r>
            <a:r>
              <a:rPr lang="en-US" altLang="zh-CN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=</a:t>
            </a:r>
            <a:r>
              <a:rPr lang="zh-CN" altLang="en-US" sz="3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rPr>
              <a:t>现代企业</a:t>
            </a:r>
            <a:endParaRPr lang="zh-CN" altLang="en-US" sz="3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87" name="矩形 16386"/>
          <p:cNvSpPr/>
          <p:nvPr/>
        </p:nvSpPr>
        <p:spPr>
          <a:xfrm>
            <a:off x="2550160" y="2504440"/>
            <a:ext cx="10372090" cy="452755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/>
              <a:buChar char="•"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先进的管理制度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/>
              <a:buChar char="•"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稳定有增长的团队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/>
              <a:buChar char="•"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专业市场团队的前期工作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/>
              <a:buChar char="•"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以财务预算为基础的全年计划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Font typeface="Arial" panose="020B0604020202020204"/>
              <a:buChar char="•"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专业有针对的产品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培训学校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稳定团队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+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绩效考核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+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专业培训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+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针对性产品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+</a:t>
            </a: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长期的发展计划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优质教育产品及服务供应商，才是您真正的需要！</a:t>
            </a:r>
            <a:endParaRPr lang="ko-KR" altLang="en-US" sz="32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defTabSz="914400" eaLnBrk="0" fontAlgn="base" latinLnBrk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endParaRPr lang="ko-KR" altLang="en-US" sz="32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0" y="218694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295" y="225869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文本框 17409"/>
          <p:cNvSpPr txBox="1"/>
          <p:nvPr/>
        </p:nvSpPr>
        <p:spPr>
          <a:xfrm>
            <a:off x="3724910" y="1694815"/>
            <a:ext cx="7389495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0" hangingPunct="0">
              <a:buNone/>
            </a:pPr>
            <a:r>
              <a:rPr lang="zh-CN" altLang="en-US" sz="3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企业型学校核心板块</a:t>
            </a:r>
            <a:endParaRPr lang="zh-CN" altLang="en-US" sz="36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411" name="文本框 17410"/>
          <p:cNvSpPr txBox="1"/>
          <p:nvPr/>
        </p:nvSpPr>
        <p:spPr>
          <a:xfrm>
            <a:off x="3724910" y="2813050"/>
            <a:ext cx="7443470" cy="26746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市场=招生；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教学=松鼠AI系统+线下老师；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管理=人事、财务；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产品=课程、衍生类。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grpSp>
        <p:nvGrpSpPr>
          <p:cNvPr id="21511" name="组合 21510"/>
          <p:cNvGrpSpPr/>
          <p:nvPr/>
        </p:nvGrpSpPr>
        <p:grpSpPr>
          <a:xfrm>
            <a:off x="6819265" y="2250123"/>
            <a:ext cx="3532188" cy="3163887"/>
            <a:chOff x="3334" y="1517"/>
            <a:chExt cx="2225" cy="1993"/>
          </a:xfrm>
        </p:grpSpPr>
        <p:pic>
          <p:nvPicPr>
            <p:cNvPr id="21512" name="图片 21511" descr="248943861492646200293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456" y="1517"/>
              <a:ext cx="2082" cy="1993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13" name="文本框 21512"/>
            <p:cNvSpPr txBox="1"/>
            <p:nvPr/>
          </p:nvSpPr>
          <p:spPr>
            <a:xfrm>
              <a:off x="4727" y="2835"/>
              <a:ext cx="832" cy="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结果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14" name="文本框 21513"/>
            <p:cNvSpPr txBox="1"/>
            <p:nvPr/>
          </p:nvSpPr>
          <p:spPr>
            <a:xfrm>
              <a:off x="3334" y="1661"/>
              <a:ext cx="831" cy="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财务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文本框 21505"/>
          <p:cNvSpPr txBox="1"/>
          <p:nvPr/>
        </p:nvSpPr>
        <p:spPr>
          <a:xfrm>
            <a:off x="2167890" y="538480"/>
            <a:ext cx="29197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eaLnBrk="0" latinLnBrk="1" hangingPunct="0">
              <a:spcBef>
                <a:spcPct val="50000"/>
              </a:spcBef>
              <a:buNone/>
            </a:pPr>
            <a:r>
              <a:rPr lang="zh-CN" altLang="en-US" sz="3600" b="1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业务结构</a:t>
            </a:r>
            <a:endParaRPr lang="zh-CN" altLang="en-US" sz="3600" b="1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1507" name="组合 21506"/>
          <p:cNvGrpSpPr/>
          <p:nvPr/>
        </p:nvGrpSpPr>
        <p:grpSpPr>
          <a:xfrm>
            <a:off x="6819265" y="3316923"/>
            <a:ext cx="2455863" cy="2103437"/>
            <a:chOff x="3334" y="2189"/>
            <a:chExt cx="1547" cy="1325"/>
          </a:xfrm>
        </p:grpSpPr>
        <p:pic>
          <p:nvPicPr>
            <p:cNvPr id="21508" name="图片 21507" descr="3717933071492646200278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41" y="2189"/>
              <a:ext cx="1432" cy="13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09" name="文本框 21508"/>
            <p:cNvSpPr txBox="1"/>
            <p:nvPr/>
          </p:nvSpPr>
          <p:spPr>
            <a:xfrm>
              <a:off x="4142" y="3015"/>
              <a:ext cx="739" cy="40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行为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10" name="文本框 21509"/>
            <p:cNvSpPr txBox="1"/>
            <p:nvPr/>
          </p:nvSpPr>
          <p:spPr>
            <a:xfrm>
              <a:off x="3334" y="2341"/>
              <a:ext cx="831" cy="36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行政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515" name="组合 21514"/>
          <p:cNvGrpSpPr/>
          <p:nvPr/>
        </p:nvGrpSpPr>
        <p:grpSpPr>
          <a:xfrm>
            <a:off x="2355215" y="4424998"/>
            <a:ext cx="4335463" cy="1062037"/>
            <a:chOff x="522" y="2887"/>
            <a:chExt cx="2731" cy="669"/>
          </a:xfrm>
        </p:grpSpPr>
        <p:pic>
          <p:nvPicPr>
            <p:cNvPr id="21516" name="图片 21515" descr="2364237091492646200293.png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522" y="2887"/>
              <a:ext cx="2731" cy="66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17" name="矩形 21516"/>
            <p:cNvSpPr/>
            <p:nvPr/>
          </p:nvSpPr>
          <p:spPr>
            <a:xfrm>
              <a:off x="677" y="2976"/>
              <a:ext cx="2520" cy="4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市场业务</a:t>
              </a: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招生、转介绍</a:t>
              </a:r>
              <a:endPara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市场宣传：创造咨询量</a:t>
              </a:r>
              <a:endPara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咨询转化：创造报名量</a:t>
              </a:r>
              <a:endPara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518" name="组合 21517"/>
          <p:cNvGrpSpPr/>
          <p:nvPr/>
        </p:nvGrpSpPr>
        <p:grpSpPr>
          <a:xfrm>
            <a:off x="2355215" y="3340735"/>
            <a:ext cx="4352925" cy="1017588"/>
            <a:chOff x="522" y="2204"/>
            <a:chExt cx="2742" cy="641"/>
          </a:xfrm>
        </p:grpSpPr>
        <p:pic>
          <p:nvPicPr>
            <p:cNvPr id="21519" name="图片 21518" descr="509006191492646200293.pn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522" y="2204"/>
              <a:ext cx="2742" cy="64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20" name="矩形 21519"/>
            <p:cNvSpPr/>
            <p:nvPr/>
          </p:nvSpPr>
          <p:spPr>
            <a:xfrm>
              <a:off x="632" y="2289"/>
              <a:ext cx="2565" cy="506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/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教学业务</a:t>
              </a: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消课、续班、扩科</a:t>
              </a:r>
              <a:endPara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教学实施：提高教学质量</a:t>
              </a:r>
              <a:endPara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学员服务：提升学员满意度</a:t>
              </a:r>
              <a:endPara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521" name="组合 21520"/>
          <p:cNvGrpSpPr/>
          <p:nvPr/>
        </p:nvGrpSpPr>
        <p:grpSpPr>
          <a:xfrm>
            <a:off x="2355215" y="2262823"/>
            <a:ext cx="4340225" cy="955675"/>
            <a:chOff x="522" y="1525"/>
            <a:chExt cx="2734" cy="602"/>
          </a:xfrm>
        </p:grpSpPr>
        <p:pic>
          <p:nvPicPr>
            <p:cNvPr id="21522" name="图片 21521" descr="384435891492646200293.png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22" y="1525"/>
              <a:ext cx="2734" cy="60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23" name="矩形 21522"/>
            <p:cNvSpPr/>
            <p:nvPr/>
          </p:nvSpPr>
          <p:spPr>
            <a:xfrm>
              <a:off x="632" y="1541"/>
              <a:ext cx="2610" cy="4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</a:bodyPr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综效统合</a:t>
              </a:r>
              <a:r>
                <a:rPr lang="en-US" altLang="zh-CN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——</a:t>
              </a:r>
              <a:r>
                <a:rPr lang="zh-CN" altLang="en-US" sz="1600" b="1">
                  <a:solidFill>
                    <a:schemeClr val="bg1"/>
                  </a:solidFill>
                  <a:effectLst>
                    <a:outerShdw blurRad="38100" dist="38100" dir="2700000">
                      <a:srgbClr val="C0C0C0"/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利润增长</a:t>
              </a:r>
              <a:endParaRPr lang="zh-CN" altLang="en-US" sz="1600" b="1">
                <a:solidFill>
                  <a:schemeClr val="bg1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品牌口碑建立：</a:t>
              </a:r>
              <a:r>
                <a:rPr lang="en-US" altLang="zh-CN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成本招生</a:t>
              </a:r>
              <a:endPara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eaLnBrk="0" hangingPunct="0">
                <a:lnSpc>
                  <a:spcPct val="120000"/>
                </a:lnSpc>
                <a:buNone/>
              </a:pPr>
              <a:r>
                <a: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课程包设计：客户消费促进</a:t>
              </a:r>
              <a:endPara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1525" name="组合 21524"/>
          <p:cNvGrpSpPr/>
          <p:nvPr/>
        </p:nvGrpSpPr>
        <p:grpSpPr>
          <a:xfrm>
            <a:off x="2367915" y="1913573"/>
            <a:ext cx="8027988" cy="3708400"/>
            <a:chOff x="530" y="1305"/>
            <a:chExt cx="5057" cy="2336"/>
          </a:xfrm>
        </p:grpSpPr>
        <p:sp>
          <p:nvSpPr>
            <p:cNvPr id="21526" name="直接连接符 21525"/>
            <p:cNvSpPr/>
            <p:nvPr/>
          </p:nvSpPr>
          <p:spPr>
            <a:xfrm flipV="1">
              <a:off x="3377" y="1305"/>
              <a:ext cx="0" cy="2336"/>
            </a:xfrm>
            <a:prstGeom prst="line">
              <a:avLst/>
            </a:prstGeom>
            <a:ln w="57150" cap="flat" cmpd="sng">
              <a:solidFill>
                <a:srgbClr val="B6CA6C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21527" name="直接连接符 21526"/>
            <p:cNvSpPr/>
            <p:nvPr/>
          </p:nvSpPr>
          <p:spPr>
            <a:xfrm>
              <a:off x="530" y="3624"/>
              <a:ext cx="5057" cy="0"/>
            </a:xfrm>
            <a:prstGeom prst="line">
              <a:avLst/>
            </a:prstGeom>
            <a:ln w="57150" cap="flat" cmpd="sng">
              <a:solidFill>
                <a:srgbClr val="B6CA6C"/>
              </a:solidFill>
              <a:prstDash val="solid"/>
              <a:headEnd type="triangle" w="med" len="med"/>
              <a:tailEnd type="triangle" w="med" len="med"/>
            </a:ln>
          </p:spPr>
        </p:sp>
      </p:grpSp>
      <p:sp>
        <p:nvSpPr>
          <p:cNvPr id="21528" name="矩形 21527"/>
          <p:cNvSpPr/>
          <p:nvPr/>
        </p:nvSpPr>
        <p:spPr>
          <a:xfrm>
            <a:off x="2386965" y="5771198"/>
            <a:ext cx="8001000" cy="387350"/>
          </a:xfrm>
          <a:prstGeom prst="rect">
            <a:avLst/>
          </a:prstGeom>
          <a:solidFill>
            <a:schemeClr val="tx2">
              <a:lumMod val="20000"/>
              <a:lumOff val="80000"/>
              <a:alpha val="82000"/>
            </a:schemeClr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硬件设施：学校场地，</a:t>
            </a:r>
            <a:r>
              <a:rPr lang="en-US" altLang="zh-CN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VI</a:t>
            </a:r>
            <a:r>
              <a:rPr lang="zh-CN" altLang="en-US" sz="20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形象，教学设施</a:t>
            </a:r>
            <a:endParaRPr lang="zh-CN" altLang="en-US" sz="20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529" name="组合 21528"/>
          <p:cNvGrpSpPr/>
          <p:nvPr/>
        </p:nvGrpSpPr>
        <p:grpSpPr>
          <a:xfrm>
            <a:off x="6862128" y="4390073"/>
            <a:ext cx="1455737" cy="1095375"/>
            <a:chOff x="3361" y="2865"/>
            <a:chExt cx="917" cy="690"/>
          </a:xfrm>
        </p:grpSpPr>
        <p:pic>
          <p:nvPicPr>
            <p:cNvPr id="21530" name="图片 21529" descr="1956037921492646200293.png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3456" y="2865"/>
              <a:ext cx="741" cy="6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1531" name="文本框 21530"/>
            <p:cNvSpPr txBox="1"/>
            <p:nvPr/>
          </p:nvSpPr>
          <p:spPr>
            <a:xfrm>
              <a:off x="3512" y="3240"/>
              <a:ext cx="766" cy="3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32" name="文本框 21531"/>
            <p:cNvSpPr txBox="1"/>
            <p:nvPr/>
          </p:nvSpPr>
          <p:spPr>
            <a:xfrm>
              <a:off x="3361" y="2933"/>
              <a:ext cx="608" cy="2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ctr"/>
            <a:p>
              <a:pPr algn="ctr">
                <a:buNone/>
              </a:pPr>
              <a:r>
                <a:rPr lang="zh-CN" altLang="en-US" sz="16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人事</a:t>
              </a:r>
              <a:endParaRPr lang="zh-CN" altLang="en-US" sz="16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534" name="矩形 21533"/>
          <p:cNvSpPr/>
          <p:nvPr/>
        </p:nvSpPr>
        <p:spPr>
          <a:xfrm>
            <a:off x="3724910" y="1369695"/>
            <a:ext cx="4464050" cy="358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两大核心业务，三项基础管理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524" name="图片 21523" descr="1657232101492646200293.png"/>
          <p:cNvPicPr/>
          <p:nvPr/>
        </p:nvPicPr>
        <p:blipFill>
          <a:blip r:embed="rId10"/>
          <a:stretch>
            <a:fillRect/>
          </a:stretch>
        </p:blipFill>
        <p:spPr>
          <a:xfrm>
            <a:off x="7012940" y="3321685"/>
            <a:ext cx="2517775" cy="2092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2、校区画像-360度打造成功学校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885" y="855980"/>
            <a:ext cx="9877425" cy="555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9780" cy="6857365"/>
          </a:xfrm>
          <a:prstGeom prst="rect">
            <a:avLst/>
          </a:prstGeom>
        </p:spPr>
      </p:pic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30" y="361632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098290" y="2289810"/>
            <a:ext cx="4559300" cy="22777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 校区业务结构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 新校市场工作</a:t>
            </a:r>
            <a:endParaRPr lang="ko-KR" altLang="en-US" sz="4000" b="1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 好校长=好学校</a:t>
            </a:r>
            <a:endParaRPr lang="ko-KR" altLang="en-US" sz="1800" b="0" strike="noStrike" cap="none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4081</Words>
  <Application>WPS 演示</Application>
  <PresentationFormat/>
  <Paragraphs>677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43</vt:i4>
      </vt:variant>
    </vt:vector>
  </HeadingPairs>
  <TitlesOfParts>
    <vt:vector size="63" baseType="lpstr">
      <vt:lpstr>Arial</vt:lpstr>
      <vt:lpstr>宋体</vt:lpstr>
      <vt:lpstr>Wingdings</vt:lpstr>
      <vt:lpstr>Calibri</vt:lpstr>
      <vt:lpstr>Times New Roman</vt:lpstr>
      <vt:lpstr>Arial Unicode MS</vt:lpstr>
      <vt:lpstr>微软雅黑</vt:lpstr>
      <vt:lpstr>Impact</vt:lpstr>
      <vt:lpstr>Arial</vt:lpstr>
      <vt:lpstr>Wingdings</vt:lpstr>
      <vt:lpstr>思源黑体 CN Bold</vt:lpstr>
      <vt:lpstr>Helvetica</vt:lpstr>
      <vt:lpstr>自定义设计方案</vt:lpstr>
      <vt:lpstr>3_Office 主题</vt:lpstr>
      <vt:lpstr>4_Office 主题</vt:lpstr>
      <vt:lpstr>5_Office 主题</vt:lpstr>
      <vt:lpstr>6_Office 主题</vt:lpstr>
      <vt:lpstr>9_Office 主题</vt:lpstr>
      <vt:lpstr>10_Office 主题</vt:lpstr>
      <vt:lpstr>11_Office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Pages>37</Page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Administrator</cp:lastModifiedBy>
  <cp:revision>6</cp:revision>
  <dcterms:created xsi:type="dcterms:W3CDTF">2018-08-02T14:31:00Z</dcterms:created>
  <dcterms:modified xsi:type="dcterms:W3CDTF">2018-08-02T14:40:57Z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